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6" r:id="rId12"/>
    <p:sldId id="268" r:id="rId13"/>
    <p:sldId id="414" r:id="rId14"/>
    <p:sldId id="269" r:id="rId15"/>
    <p:sldId id="270" r:id="rId16"/>
    <p:sldId id="272" r:id="rId17"/>
    <p:sldId id="273" r:id="rId18"/>
    <p:sldId id="274" r:id="rId19"/>
    <p:sldId id="275" r:id="rId20"/>
    <p:sldId id="276" r:id="rId21"/>
    <p:sldId id="277" r:id="rId22"/>
    <p:sldId id="279" r:id="rId23"/>
    <p:sldId id="415" r:id="rId24"/>
    <p:sldId id="280" r:id="rId25"/>
    <p:sldId id="281" r:id="rId26"/>
    <p:sldId id="282" r:id="rId27"/>
    <p:sldId id="283" r:id="rId28"/>
    <p:sldId id="284" r:id="rId29"/>
    <p:sldId id="416" r:id="rId30"/>
    <p:sldId id="285" r:id="rId31"/>
    <p:sldId id="286" r:id="rId32"/>
    <p:sldId id="287" r:id="rId33"/>
    <p:sldId id="288" r:id="rId34"/>
    <p:sldId id="289" r:id="rId35"/>
    <p:sldId id="291" r:id="rId36"/>
    <p:sldId id="292" r:id="rId37"/>
    <p:sldId id="293" r:id="rId38"/>
    <p:sldId id="294" r:id="rId39"/>
    <p:sldId id="295" r:id="rId40"/>
    <p:sldId id="296" r:id="rId41"/>
    <p:sldId id="297" r:id="rId42"/>
    <p:sldId id="299" r:id="rId43"/>
    <p:sldId id="300" r:id="rId44"/>
    <p:sldId id="301" r:id="rId45"/>
    <p:sldId id="302" r:id="rId46"/>
    <p:sldId id="303" r:id="rId47"/>
    <p:sldId id="305" r:id="rId48"/>
    <p:sldId id="306" r:id="rId49"/>
    <p:sldId id="308" r:id="rId50"/>
    <p:sldId id="309" r:id="rId51"/>
    <p:sldId id="310" r:id="rId52"/>
    <p:sldId id="311" r:id="rId53"/>
    <p:sldId id="312" r:id="rId54"/>
    <p:sldId id="314" r:id="rId55"/>
    <p:sldId id="315" r:id="rId56"/>
    <p:sldId id="316" r:id="rId57"/>
    <p:sldId id="317" r:id="rId58"/>
    <p:sldId id="318" r:id="rId59"/>
    <p:sldId id="319" r:id="rId60"/>
    <p:sldId id="321" r:id="rId61"/>
    <p:sldId id="322" r:id="rId62"/>
    <p:sldId id="323" r:id="rId63"/>
    <p:sldId id="324" r:id="rId64"/>
    <p:sldId id="325" r:id="rId65"/>
    <p:sldId id="326" r:id="rId66"/>
    <p:sldId id="328" r:id="rId67"/>
    <p:sldId id="329" r:id="rId68"/>
    <p:sldId id="330" r:id="rId69"/>
    <p:sldId id="417" r:id="rId70"/>
    <p:sldId id="331" r:id="rId71"/>
    <p:sldId id="332" r:id="rId72"/>
    <p:sldId id="333" r:id="rId73"/>
    <p:sldId id="334" r:id="rId74"/>
    <p:sldId id="336" r:id="rId75"/>
    <p:sldId id="337" r:id="rId76"/>
    <p:sldId id="338" r:id="rId77"/>
    <p:sldId id="339" r:id="rId78"/>
    <p:sldId id="340" r:id="rId79"/>
    <p:sldId id="342" r:id="rId80"/>
    <p:sldId id="344" r:id="rId81"/>
    <p:sldId id="345" r:id="rId82"/>
    <p:sldId id="346" r:id="rId83"/>
    <p:sldId id="347" r:id="rId84"/>
    <p:sldId id="348" r:id="rId85"/>
    <p:sldId id="349" r:id="rId86"/>
    <p:sldId id="350" r:id="rId87"/>
    <p:sldId id="351" r:id="rId88"/>
    <p:sldId id="353" r:id="rId89"/>
    <p:sldId id="354" r:id="rId90"/>
    <p:sldId id="355" r:id="rId91"/>
    <p:sldId id="356" r:id="rId92"/>
    <p:sldId id="357" r:id="rId93"/>
    <p:sldId id="358" r:id="rId94"/>
    <p:sldId id="359" r:id="rId95"/>
    <p:sldId id="360" r:id="rId96"/>
    <p:sldId id="418" r:id="rId97"/>
    <p:sldId id="419" r:id="rId98"/>
    <p:sldId id="361" r:id="rId99"/>
    <p:sldId id="362" r:id="rId100"/>
    <p:sldId id="363" r:id="rId101"/>
    <p:sldId id="364" r:id="rId102"/>
    <p:sldId id="366" r:id="rId103"/>
    <p:sldId id="367" r:id="rId104"/>
    <p:sldId id="368" r:id="rId105"/>
    <p:sldId id="369" r:id="rId106"/>
    <p:sldId id="370" r:id="rId107"/>
    <p:sldId id="371" r:id="rId108"/>
    <p:sldId id="372" r:id="rId109"/>
    <p:sldId id="373" r:id="rId110"/>
    <p:sldId id="374" r:id="rId111"/>
    <p:sldId id="376" r:id="rId112"/>
    <p:sldId id="377" r:id="rId113"/>
    <p:sldId id="378" r:id="rId114"/>
    <p:sldId id="379" r:id="rId115"/>
    <p:sldId id="380" r:id="rId116"/>
    <p:sldId id="381" r:id="rId117"/>
    <p:sldId id="382" r:id="rId118"/>
    <p:sldId id="383" r:id="rId119"/>
    <p:sldId id="384" r:id="rId120"/>
    <p:sldId id="386" r:id="rId121"/>
    <p:sldId id="387" r:id="rId122"/>
    <p:sldId id="388" r:id="rId123"/>
    <p:sldId id="389" r:id="rId124"/>
    <p:sldId id="390" r:id="rId125"/>
    <p:sldId id="391" r:id="rId126"/>
    <p:sldId id="393" r:id="rId127"/>
    <p:sldId id="394" r:id="rId128"/>
    <p:sldId id="395" r:id="rId129"/>
    <p:sldId id="396" r:id="rId130"/>
    <p:sldId id="397" r:id="rId131"/>
    <p:sldId id="398" r:id="rId132"/>
    <p:sldId id="400" r:id="rId133"/>
    <p:sldId id="420" r:id="rId134"/>
    <p:sldId id="401" r:id="rId135"/>
    <p:sldId id="402" r:id="rId136"/>
    <p:sldId id="403" r:id="rId137"/>
    <p:sldId id="404" r:id="rId138"/>
    <p:sldId id="405" r:id="rId139"/>
    <p:sldId id="406" r:id="rId140"/>
    <p:sldId id="407" r:id="rId141"/>
    <p:sldId id="409" r:id="rId142"/>
    <p:sldId id="411" r:id="rId143"/>
    <p:sldId id="421" r:id="rId144"/>
    <p:sldId id="412" r:id="rId145"/>
    <p:sldId id="413" r:id="rId146"/>
  </p:sldIdLst>
  <p:sldSz cx="12192000" cy="6858000"/>
  <p:notesSz cx="6858000" cy="12192000"/>
  <p:custDataLst>
    <p:tags r:id="rId150"/>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200" d="100"/>
        <a:sy n="200" d="100"/>
      </p:scale>
      <p:origin x="0" y="-173670"/>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0" Type="http://schemas.openxmlformats.org/officeDocument/2006/relationships/tags" Target="tags/tag10.xml"/><Relationship Id="rId15" Type="http://schemas.openxmlformats.org/officeDocument/2006/relationships/slide" Target="slides/slide12.xml"/><Relationship Id="rId149" Type="http://schemas.openxmlformats.org/officeDocument/2006/relationships/tableStyles" Target="tableStyles.xml"/><Relationship Id="rId148" Type="http://schemas.openxmlformats.org/officeDocument/2006/relationships/viewProps" Target="viewProps.xml"/><Relationship Id="rId147" Type="http://schemas.openxmlformats.org/officeDocument/2006/relationships/presProps" Target="presProps.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b9e0d6c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f37ce2e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3afe5f09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d012e99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28dd75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2be0827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46293b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6856ce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5513b4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403eced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9f51e46103c3b2084da#tid=68f734a87025800008f0879e#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acf608a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1150e08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d935b27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1325aa2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89ae1044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383acc7d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509af1c5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d362ed10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65ce4fda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3eeb46f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第四册  YL</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f575495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36d6871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5.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5.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5.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5.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5.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5.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111.xml"/><Relationship Id="rId2" Type="http://schemas.openxmlformats.org/officeDocument/2006/relationships/slideLayout" Target="../slideLayouts/slideLayout25.xml"/><Relationship Id="rId1" Type="http://schemas.openxmlformats.org/officeDocument/2006/relationships/image" Target="../media/image10.png"/></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6.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7.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7.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8.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8.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8.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8.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8.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8.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8.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8.xml"/></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132.xml"/><Relationship Id="rId2" Type="http://schemas.openxmlformats.org/officeDocument/2006/relationships/slideLayout" Target="../slideLayouts/slideLayout29.xml"/><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3" Type="http://schemas.openxmlformats.org/officeDocument/2006/relationships/notesSlide" Target="../notesSlides/notesSlide133.xml"/><Relationship Id="rId2" Type="http://schemas.openxmlformats.org/officeDocument/2006/relationships/slideLayout" Target="../slideLayouts/slideLayout29.xml"/><Relationship Id="rId1" Type="http://schemas.openxmlformats.org/officeDocument/2006/relationships/image" Target="../media/image12.jpeg"/></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2.xml.rels><?xml version="1.0" encoding="UTF-8" standalone="yes"?>
<Relationships xmlns="http://schemas.openxmlformats.org/package/2006/relationships"><Relationship Id="rId4" Type="http://schemas.openxmlformats.org/officeDocument/2006/relationships/notesSlide" Target="../notesSlides/notesSlide134.xml"/><Relationship Id="rId3" Type="http://schemas.openxmlformats.org/officeDocument/2006/relationships/slideLayout" Target="../slideLayouts/slideLayout29.xml"/><Relationship Id="rId2" Type="http://schemas.openxmlformats.org/officeDocument/2006/relationships/image" Target="../media/image8.jpeg"/><Relationship Id="rId1" Type="http://schemas.openxmlformats.org/officeDocument/2006/relationships/image" Target="../media/image7.jpeg"/></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2.xml"/><Relationship Id="rId2" Type="http://schemas.openxmlformats.org/officeDocument/2006/relationships/image" Target="../media/image8.jpeg"/><Relationship Id="rId1" Type="http://schemas.openxmlformats.org/officeDocument/2006/relationships/image" Target="../media/image7.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33.xml"/><Relationship Id="rId10" Type="http://schemas.openxmlformats.org/officeDocument/2006/relationships/slideLayout" Target="../slideLayouts/slideLayout13.xml"/><Relationship Id="rId1" Type="http://schemas.openxmlformats.org/officeDocument/2006/relationships/tags" Target="../tags/tag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3.xml"/><Relationship Id="rId2" Type="http://schemas.openxmlformats.org/officeDocument/2006/relationships/image" Target="../media/image8.jpeg"/><Relationship Id="rId1" Type="http://schemas.openxmlformats.org/officeDocument/2006/relationships/image" Target="../media/image7.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2.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2.xml"/><Relationship Id="rId1" Type="http://schemas.openxmlformats.org/officeDocument/2006/relationships/image" Target="../media/image9.png"/></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2_1#ecbd34eb1?vja=1&amp;pid=b9e0d6c6a&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communicator?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channel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appropriate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negotiation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suspicious.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a:p>
            <a:pPr algn="just">
              <a:lnSpc>
                <a:spcPct val="125000"/>
              </a:lnSpc>
            </a:pPr>
            <a:endParaRPr lang="en-US" altLang="zh-CN" sz="2000" dirty="0"/>
          </a:p>
        </p:txBody>
      </p:sp>
      <p:sp>
        <p:nvSpPr>
          <p:cNvPr id="3" name="QM_6_AN.63_1#ecbd34eb1.blank?vja=1&amp;pid=b9e0d6c6a&amp;color=0,0,0&amp;vpa=36&amp;vtp=1"/>
          <p:cNvSpPr/>
          <p:nvPr/>
        </p:nvSpPr>
        <p:spPr>
          <a:xfrm>
            <a:off x="5977192" y="1239012"/>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M_6_AN.64_1#ecbd34eb1.blank?vja=1&amp;pid=b9e0d6c6a&amp;color=0,0,0&amp;vpa=37&amp;vtp=1"/>
          <p:cNvSpPr/>
          <p:nvPr/>
        </p:nvSpPr>
        <p:spPr>
          <a:xfrm>
            <a:off x="5842064" y="1607312"/>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5" name="QM_6_AN.65_1#ecbd34eb1.blank?vja=1&amp;pid=b9e0d6c6a&amp;color=0,0,0&amp;vpa=38&amp;vtp=1"/>
          <p:cNvSpPr/>
          <p:nvPr/>
        </p:nvSpPr>
        <p:spPr>
          <a:xfrm>
            <a:off x="4275392" y="2001012"/>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detailed</a:t>
            </a:r>
            <a:endParaRPr lang="en-US" altLang="zh-CN" sz="2000" dirty="0"/>
          </a:p>
        </p:txBody>
      </p:sp>
      <p:sp>
        <p:nvSpPr>
          <p:cNvPr id="6" name="QM_6_AN.66_1#ecbd34eb1.blank?vja=1&amp;pid=b9e0d6c6a&amp;color=0,0,0&amp;vpa=39&amp;vtp=1"/>
          <p:cNvSpPr/>
          <p:nvPr/>
        </p:nvSpPr>
        <p:spPr>
          <a:xfrm>
            <a:off x="4708271" y="3144012"/>
            <a:ext cx="635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7" name="QM_6_AN.67_1#ecbd34eb1.blank?vja=1&amp;pid=b9e0d6c6a&amp;color=0,0,0&amp;vpa=40&amp;vtp=1"/>
          <p:cNvSpPr/>
          <p:nvPr/>
        </p:nvSpPr>
        <p:spPr>
          <a:xfrm>
            <a:off x="9604439" y="3144012"/>
            <a:ext cx="17891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recommended</a:t>
            </a:r>
            <a:endParaRPr lang="en-US" altLang="zh-CN" sz="2000" dirty="0"/>
          </a:p>
        </p:txBody>
      </p:sp>
      <p:sp>
        <p:nvSpPr>
          <p:cNvPr id="8" name="QM_6_AN.68_1#ecbd34eb1.blank?vja=1&amp;pid=b9e0d6c6a&amp;color=0,0,0&amp;vpa=41&amp;vtp=1"/>
          <p:cNvSpPr/>
          <p:nvPr/>
        </p:nvSpPr>
        <p:spPr>
          <a:xfrm>
            <a:off x="5002848" y="3906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9" name="QM_6_AN.69_1#ecbd34eb1.blank?vja=1&amp;pid=b9e0d6c6a&amp;color=0,0,0&amp;vpa=42&amp;vtp=1"/>
          <p:cNvSpPr/>
          <p:nvPr/>
        </p:nvSpPr>
        <p:spPr>
          <a:xfrm>
            <a:off x="973201" y="4287012"/>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0" name="QM_6_AN.70_1#ecbd34eb1.blank?vja=1&amp;pid=b9e0d6c6a&amp;color=0,0,0&amp;vpa=43&amp;vtp=1"/>
          <p:cNvSpPr/>
          <p:nvPr/>
        </p:nvSpPr>
        <p:spPr>
          <a:xfrm>
            <a:off x="10112439" y="4668012"/>
            <a:ext cx="1295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uninterested</a:t>
            </a:r>
            <a:endParaRPr lang="en-US" altLang="zh-CN" sz="2000" dirty="0"/>
          </a:p>
        </p:txBody>
      </p:sp>
      <p:sp>
        <p:nvSpPr>
          <p:cNvPr id="11" name="QM_6_AN.71_1#ecbd34eb1.blank?vja=1&amp;pid=b9e0d6c6a&amp;color=0,0,0&amp;vpa=44&amp;vtp=1"/>
          <p:cNvSpPr/>
          <p:nvPr/>
        </p:nvSpPr>
        <p:spPr>
          <a:xfrm>
            <a:off x="6196076" y="5430012"/>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5_1#8f0b81ef2?vja=1&amp;pid=89ae10448&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satellite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5_2#8f0b81ef2?vja=1&amp;pid=89ae10448&amp;color=0,0,0&amp;mp=1&amp;vtp=1&amp;bt=1"/>
          <p:cNvSpPr/>
          <p:nvPr/>
        </p:nvSpPr>
        <p:spPr>
          <a:xfrm>
            <a:off x="722376" y="896112"/>
            <a:ext cx="10753344" cy="3009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quantum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compassion.”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grandfather’s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496_1#8f0b81ef2?vja=1&amp;pid=89ae10448&amp;color=0,0,0&amp;vtp=1"/>
          <p:cNvSpPr/>
          <p:nvPr/>
        </p:nvSpPr>
        <p:spPr>
          <a:xfrm>
            <a:off x="722376" y="3950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本文是一篇记叙文。文章讲述作者通过亲身经历意识到技术应服务于人类，而不仅仅是创造财富。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7_1#2d1d3d194.choices?vja=1&amp;pid=8f0b81ef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C.ignore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endParaRPr lang="en-US" altLang="zh-CN" sz="2000" dirty="0"/>
          </a:p>
        </p:txBody>
      </p:sp>
      <p:sp>
        <p:nvSpPr>
          <p:cNvPr id="3" name="QC_7_AN.498_1#2d1d3d194.bracket?vja=1&amp;pid=8f0b81ef2&amp;color=0,0,0&amp;vpa=224&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499_1#2d1d3d194?vja=1&amp;pid=8f0b81ef2&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humanity并结合选项可知，祖父强调未来不仅仅关乎科技，更关乎我们如何运用它来改善生活。故选B项。</a:t>
            </a:r>
            <a:endParaRPr lang="en-US" altLang="zh-CN" sz="2200" dirty="0"/>
          </a:p>
        </p:txBody>
      </p:sp>
      <p:sp>
        <p:nvSpPr>
          <p:cNvPr id="5" name="QC_7_BD.500_1#27f9a3dc1.choices?vja=1&amp;pid=8f0b81ef2&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B.terrifying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C.ordinary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endParaRPr lang="en-US" altLang="zh-CN" sz="2000" dirty="0"/>
          </a:p>
        </p:txBody>
      </p:sp>
      <p:sp>
        <p:nvSpPr>
          <p:cNvPr id="6" name="QC_7_AN.501_1#27f9a3dc1.bracket?vja=1&amp;pid=8f0b81ef2&amp;color=0,0,0&amp;vpa=225&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502_1#27f9a3dc1?vja=1&amp;pid=8f0b81ef2&amp;color=0,0,0&amp;vtp=1"/>
          <p:cNvSpPr/>
          <p:nvPr/>
        </p:nvSpPr>
        <p:spPr>
          <a:xfrm>
            <a:off x="722376" y="2547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accuracy.”和everyone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excited可知，成功研发出能预测自然灾害的人工智能系统是鼓舞人心的。inspiring意为“鼓舞人心的”，故选D项。embarrassing意为“令人尴尬的”；terrifying意为“可怕的”；ordinary意为“普通的”。</a:t>
            </a:r>
            <a:endParaRPr lang="en-US" altLang="zh-CN" sz="2200" dirty="0"/>
          </a:p>
        </p:txBody>
      </p:sp>
      <p:sp>
        <p:nvSpPr>
          <p:cNvPr id="8" name="QC_7_BD.503_1#a3b1a1e89.choices?vja=1&amp;pid=8f0b81ef2&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B.imagine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C.simplify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a:t>
            </a:r>
            <a:endParaRPr lang="en-US" altLang="zh-CN" sz="2000" dirty="0"/>
          </a:p>
        </p:txBody>
      </p:sp>
      <p:sp>
        <p:nvSpPr>
          <p:cNvPr id="9" name="QC_7_AN.504_1#a3b1a1e89.bracket?vja=1&amp;pid=8f0b81ef2&amp;color=0,0,0&amp;vpa=226&amp;vtp=1"/>
          <p:cNvSpPr/>
          <p:nvPr/>
        </p:nvSpPr>
        <p:spPr>
          <a:xfrm>
            <a:off x="1176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505_1#a3b1a1e89?vja=1&amp;pid=8f0b81ef2&amp;color=0,0,0&amp;vtp=1"/>
          <p:cNvSpPr/>
          <p:nvPr/>
        </p:nvSpPr>
        <p:spPr>
          <a:xfrm>
            <a:off x="722376" y="4541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accuracy.”和The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satellite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learning可知，这个人工智能系统利用卫星数据和机器学习来分析天气变化模式。analyse意为“分析”，故选D项。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6_1#ed0ab7aae.choices?vja=1&amp;pid=8f0b81ef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B.hidden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C.released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.criticised</a:t>
            </a:r>
            <a:endParaRPr lang="en-US" altLang="zh-CN" sz="2000" dirty="0"/>
          </a:p>
        </p:txBody>
      </p:sp>
      <p:sp>
        <p:nvSpPr>
          <p:cNvPr id="3" name="QC_7_AN.507_1#ed0ab7aae.bracket?vja=1&amp;pid=8f0b81ef2&amp;color=0,0,0&amp;vpa=227&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508_1#ed0ab7aae?vja=1&amp;pid=8f0b81ef2&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profit可知，or前后的内容形成对比，表示这项技术应该免费向公众发布还是出售以获取利润。release意为“发布；公开”，故选C项。</a:t>
            </a:r>
            <a:endParaRPr lang="en-US" altLang="zh-CN" sz="2200" dirty="0"/>
          </a:p>
        </p:txBody>
      </p:sp>
      <p:sp>
        <p:nvSpPr>
          <p:cNvPr id="5" name="QC_7_BD.509_1#91f371f02.choices?vja=1&amp;pid=8f0b81ef2&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B.software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C.factory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.harvest</a:t>
            </a:r>
            <a:endParaRPr lang="en-US" altLang="zh-CN" sz="2000" dirty="0"/>
          </a:p>
        </p:txBody>
      </p:sp>
      <p:sp>
        <p:nvSpPr>
          <p:cNvPr id="6" name="QC_7_AN.510_1#91f371f02.bracket?vja=1&amp;pid=8f0b81ef2&amp;color=0,0,0&amp;vpa=228&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511_1#91f371f02?vja=1&amp;pid=8f0b81ef2&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crops.”可知，此处表示这位农民如果知道洪水会发生，那他就能够“挽救”他们一家的收成。harvest意为“收成，收获量”，故选D项。</a:t>
            </a:r>
            <a:endParaRPr lang="en-US" altLang="zh-CN" sz="2200" dirty="0"/>
          </a:p>
        </p:txBody>
      </p:sp>
      <p:sp>
        <p:nvSpPr>
          <p:cNvPr id="8" name="QC_7_BD.512_1#ac5d20faf.choices?vja=1&amp;pid=8f0b81ef2&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B.waste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C.generate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.distribute</a:t>
            </a:r>
            <a:endParaRPr lang="en-US" altLang="zh-CN" sz="2000" dirty="0"/>
          </a:p>
        </p:txBody>
      </p:sp>
      <p:sp>
        <p:nvSpPr>
          <p:cNvPr id="9" name="QC_7_AN.513_1#ac5d20faf.bracket?vja=1&amp;pid=8f0b81ef2&amp;color=0,0,0&amp;vpa=229&amp;vtp=1"/>
          <p:cNvSpPr/>
          <p:nvPr/>
        </p:nvSpPr>
        <p:spPr>
          <a:xfrm>
            <a:off x="1176401" y="335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14_1#ac5d20faf?vja=1&amp;pid=8f0b81ef2&amp;color=0,0,0&amp;vtp=1"/>
          <p:cNvSpPr/>
          <p:nvPr/>
        </p:nvSpPr>
        <p:spPr>
          <a:xfrm>
            <a:off x="722376" y="3779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此处呼应上文中的should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profit，农民的遭遇使作者意识到技术不应仅用于创造财富。generate意为“产生”，故选C项。distribute意为“分配”。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15_1#0daa47d63.choices?vja=1&amp;pid=8f0b81ef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endParaRPr lang="en-US" altLang="zh-CN" sz="2000" dirty="0"/>
          </a:p>
        </p:txBody>
      </p:sp>
      <p:sp>
        <p:nvSpPr>
          <p:cNvPr id="3" name="QC_7_AN.516_1#0daa47d63.bracket?vja=1&amp;pid=8f0b81ef2&amp;color=0,0,0&amp;vpa=230&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17_1#0daa47d63?vja=1&amp;pid=8f0b81ef2&amp;color=0,0,0&amp;vtp=1"/>
          <p:cNvSpPr/>
          <p:nvPr/>
        </p:nvSpPr>
        <p:spPr>
          <a:xfrm>
            <a:off x="722376" y="1315847"/>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profit?”和“I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wealth.”可知，农民的遭遇使作者意识到技术应该为人类服务，而不仅仅是创造财富，所以此处指作者的团队决定将这个系统免费提供给发展中国家。for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free意为“免费”，故选A项。by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accident意为“偶然”；in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secret意为“秘密地”；on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purpose意为“故意地”。</a:t>
            </a:r>
            <a:endParaRPr lang="en-US" altLang="zh-CN" sz="2200" dirty="0"/>
          </a:p>
        </p:txBody>
      </p:sp>
      <p:sp>
        <p:nvSpPr>
          <p:cNvPr id="5" name="QC_7_BD.518_1#be326f7ef.choices?vja=1&amp;pid=8f0b81ef2&amp;color=0,0,0&amp;vtp=1"/>
          <p:cNvSpPr/>
          <p:nvPr/>
        </p:nvSpPr>
        <p:spPr>
          <a:xfrm>
            <a:off x="722376" y="3253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endParaRPr lang="en-US" altLang="zh-CN" sz="2000" dirty="0"/>
          </a:p>
        </p:txBody>
      </p:sp>
      <p:sp>
        <p:nvSpPr>
          <p:cNvPr id="6" name="QC_7_AN.519_1#be326f7ef.bracket?vja=1&amp;pid=8f0b81ef2&amp;color=0,0,0&amp;vpa=231&amp;vtp=1"/>
          <p:cNvSpPr/>
          <p:nvPr/>
        </p:nvSpPr>
        <p:spPr>
          <a:xfrm>
            <a:off x="1176401" y="3253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20_1#be326f7ef?vja=1&amp;pid=8f0b81ef2&amp;color=0,0,0&amp;vtp=1"/>
          <p:cNvSpPr/>
          <p:nvPr/>
        </p:nvSpPr>
        <p:spPr>
          <a:xfrm>
            <a:off x="722376" y="36780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根据上文Advanced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technologies和下文and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quantum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computing可知，此处是指与量子计算并列的先进技术，结合选项可知，此处表示虚拟现实技术。virtual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reality意为“虚拟现实”，故选A项。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21_1#bd8689998.choices?vja=1&amp;pid=8f0b81ef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B.education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C.entertainment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2000" dirty="0"/>
          </a:p>
        </p:txBody>
      </p:sp>
      <p:sp>
        <p:nvSpPr>
          <p:cNvPr id="3" name="QC_7_AN.522_1#bd8689998.bracket?vja=1&amp;pid=8f0b81ef2&amp;color=0,0,0&amp;vpa=232&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523_1#bd8689998?vja=1&amp;pid=8f0b81ef2&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gaps和developing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vitally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society可知，没有教育，先进技术可能会扩大社会差距。故选B项。competition意为“竞争”；entertainment意为“娱乐”；exploration意为“探索”。</a:t>
            </a:r>
            <a:endParaRPr lang="en-US" altLang="zh-CN" sz="2200" dirty="0"/>
          </a:p>
        </p:txBody>
      </p:sp>
      <p:sp>
        <p:nvSpPr>
          <p:cNvPr id="5" name="QC_7_BD.524_1#867fb2abc.choices?vja=1&amp;pid=8f0b81ef2&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B.happens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C.delays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.disappears</a:t>
            </a:r>
            <a:endParaRPr lang="en-US" altLang="zh-CN" sz="2000" dirty="0"/>
          </a:p>
        </p:txBody>
      </p:sp>
      <p:sp>
        <p:nvSpPr>
          <p:cNvPr id="6" name="QC_7_AN.525_1#867fb2abc.bracket?vja=1&amp;pid=8f0b81ef2&amp;color=0,0,0&amp;vpa=233&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26_1#867fb2abc?vja=1&amp;pid=8f0b81ef2&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compassion可知，真正的进步发生在我们将创新与同情心相结合之时。happen意为“发生”，故选B项。fail意为“失败”；delay意为“延迟”；disappear意为“消失”。</a:t>
            </a:r>
            <a:endParaRPr lang="en-US" altLang="zh-CN" sz="2200" dirty="0"/>
          </a:p>
        </p:txBody>
      </p:sp>
      <p:sp>
        <p:nvSpPr>
          <p:cNvPr id="8" name="QC_7_BD.527_1#c120d2dc8.choices?vja=1&amp;pid=8f0b81ef2&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C.regretful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.hopeful</a:t>
            </a:r>
            <a:endParaRPr lang="en-US" altLang="zh-CN" sz="2000" dirty="0"/>
          </a:p>
        </p:txBody>
      </p:sp>
      <p:sp>
        <p:nvSpPr>
          <p:cNvPr id="9" name="QC_7_AN.528_1#c120d2dc8.bracket?vja=1&amp;pid=8f0b81ef2&amp;color=0,0,0&amp;vpa=234&amp;vtp=1"/>
          <p:cNvSpPr/>
          <p:nvPr/>
        </p:nvSpPr>
        <p:spPr>
          <a:xfrm>
            <a:off x="1294003"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529_1#c120d2dc8?vja=1&amp;pid=8f0b81ef2&amp;color=0,0,0&amp;vtp=1"/>
          <p:cNvSpPr/>
          <p:nvPr/>
        </p:nvSpPr>
        <p:spPr>
          <a:xfrm>
            <a:off x="722376" y="45416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根据上文的whenever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debating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ethics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engineers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cities和下文的They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ones可知，作者乐于看到学生们讨论人工智能伦理或工程师们设计环境友好型城市，认为他们是大有前途的，所以此处表示作者感到充满希望。hopeful意为“满怀希望的”，故选D项。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30_1#046861e6a.choices?vja=1&amp;pid=8f0b81ef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B.destroy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C.maintain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a:t>
            </a:r>
            <a:endParaRPr lang="en-US" altLang="zh-CN" sz="2000" dirty="0"/>
          </a:p>
        </p:txBody>
      </p:sp>
      <p:sp>
        <p:nvSpPr>
          <p:cNvPr id="3" name="QC_7_AN.531_1#046861e6a.bracket?vja=1&amp;pid=8f0b81ef2&amp;color=0,0,0&amp;vpa=235&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532_1#046861e6a?vja=1&amp;pid=8f0b81ef2&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debating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ethics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ones”可知，学生们讨论人工智能伦理和工程师们设计环境友好型城市都将维持机器和人类之间的平衡。maintain意为“维持”，故选C项。</a:t>
            </a:r>
            <a:endParaRPr lang="en-US" altLang="zh-CN" sz="2200" dirty="0"/>
          </a:p>
        </p:txBody>
      </p:sp>
      <p:sp>
        <p:nvSpPr>
          <p:cNvPr id="5" name="QC_7_BD.533_1#c693d8a6d.choices?vja=1&amp;pid=8f0b81ef2&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B.wisdom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C.society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p:txBody>
      </p:sp>
      <p:sp>
        <p:nvSpPr>
          <p:cNvPr id="6" name="QC_7_AN.534_1#c693d8a6d.bracket?vja=1&amp;pid=8f0b81ef2&amp;color=0,0,0&amp;vpa=236&amp;vtp=1"/>
          <p:cNvSpPr/>
          <p:nvPr/>
        </p:nvSpPr>
        <p:spPr>
          <a:xfrm>
            <a:off x="1303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35_1#c693d8a6d?vja=1&amp;pid=8f0b81ef2&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humanity和students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debating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ethics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engineers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cities可知，此处表示这些大有前途的人们将维持机器和人类之间的平衡。humanity意为“人类”，故选A项。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36_1#cc92280c0.choices?vja=1&amp;pid=8f0b81ef2&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endParaRPr lang="en-US" altLang="zh-CN" sz="2000" dirty="0"/>
          </a:p>
        </p:txBody>
      </p:sp>
      <p:sp>
        <p:nvSpPr>
          <p:cNvPr id="3" name="QC_7_AN.537_1#cc92280c0.bracket?vja=1&amp;pid=8f0b81ef2&amp;color=0,0,0&amp;mp=1&amp;vpa=237&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38_1#cc92280c0?vja=1&amp;pid=8f0b81ef2&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根据首段中的The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technology可知，此处表示未来不是预先确定的。故选A项。</a:t>
            </a:r>
            <a:endParaRPr lang="en-US" altLang="zh-CN" sz="2200" dirty="0"/>
          </a:p>
        </p:txBody>
      </p:sp>
      <p:sp>
        <p:nvSpPr>
          <p:cNvPr id="5" name="QC_7_BD.539_1#190f3f5d2.choices?vja=1&amp;pid=8f0b81ef2&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B.dreams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C.profits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.conflicts</a:t>
            </a:r>
            <a:endParaRPr lang="en-US" altLang="zh-CN" sz="2000" dirty="0"/>
          </a:p>
        </p:txBody>
      </p:sp>
      <p:sp>
        <p:nvSpPr>
          <p:cNvPr id="6" name="QC_7_AN.540_1#190f3f5d2.bracket?vja=1&amp;pid=8f0b81ef2&amp;color=0,0,0&amp;vpa=238&amp;vtp=1"/>
          <p:cNvSpPr/>
          <p:nvPr/>
        </p:nvSpPr>
        <p:spPr>
          <a:xfrm>
            <a:off x="1303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41_1#190f3f5d2?vja=1&amp;pid=8f0b81ef2&amp;color=0,0,0&amp;vtp=1"/>
          <p:cNvSpPr/>
          <p:nvPr/>
        </p:nvSpPr>
        <p:spPr>
          <a:xfrm>
            <a:off x="722376" y="25477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文章内容可知，作者一直坚信技术应该服务于人类，而非仅仅用于牟利，如今在看到学生思考人工智能伦理与工程师设计环境友好型城市时满怀希望，由此可知，此处表达未来并不是预先确定的，而是由今天的梦想打造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f9b9b481.fixed?vja=1&amp;pid=2eb18ca7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04</a:t>
            </a:r>
            <a:endParaRPr lang="en-US" altLang="zh-CN" sz="7200" dirty="0"/>
          </a:p>
        </p:txBody>
      </p:sp>
      <p:sp>
        <p:nvSpPr>
          <p:cNvPr id="3" name="C_3_BD#3f9b9b481.fixed?vja=1&amp;pid=2eb18ca70&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3f9b9b481.fixed?vja=1&amp;pid=2eb18ca70&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建议用时：50分钟</a:t>
            </a:r>
            <a:endParaRPr lang="en-US" altLang="zh-CN" sz="2000" dirty="0"/>
          </a:p>
        </p:txBody>
      </p:sp>
    </p:spTree>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2_1#4530fc59e?vja=1&amp;pid=383acc7d6&amp;color=0,0,0&amp;vtp=1&amp;bt=1"/>
          <p:cNvSpPr/>
          <p:nvPr/>
        </p:nvSpPr>
        <p:spPr>
          <a:xfrm>
            <a:off x="722376" y="896112"/>
            <a:ext cx="10753344" cy="4533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（茁壮成长）.A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Queensland,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herbivores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（食草动物）,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seagrass-dominated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2_1#ecbd34eb1?vja=1&amp;pid=b9e0d6c6a&amp;color=0,0,0&amp;vtp=1&amp;bt=1"/>
          <p:cNvSpPr/>
          <p:nvPr/>
        </p:nvSpPr>
        <p:spPr>
          <a:xfrm>
            <a:off x="722376" y="900000"/>
            <a:ext cx="10753344" cy="110725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Lastly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underestimate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empathy.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B_7_BD.73_1#78a6f4cb5?vja=1&amp;pid=ecbd34eb1&amp;color=0,0,0&amp;vtp=1"/>
          <p:cNvSpPr/>
          <p:nvPr/>
        </p:nvSpPr>
        <p:spPr>
          <a:xfrm>
            <a:off x="722376" y="202190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4" name="QB_7_AS.75_1#78a6f4cb5?vja=1&amp;pid=ecbd34eb1&amp;color=0,0,0&amp;vtp=1"/>
          <p:cNvSpPr/>
          <p:nvPr/>
        </p:nvSpPr>
        <p:spPr>
          <a:xfrm>
            <a:off x="722376" y="2442259"/>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设空处修饰email，根据语境可知，此处表示“一封电子邮件”，无特指含义，故用不定冠词修饰，且email的发音以元音音素开头，故填an。</a:t>
            </a:r>
            <a:endParaRPr lang="en-US" altLang="zh-CN" sz="2200" dirty="0"/>
          </a:p>
        </p:txBody>
      </p:sp>
      <p:sp>
        <p:nvSpPr>
          <p:cNvPr id="5" name="QB_7_BD.76_1#c91aa3b9b?vja=1&amp;pid=ecbd34eb1&amp;color=0,0,0&amp;vtp=1"/>
          <p:cNvSpPr/>
          <p:nvPr/>
        </p:nvSpPr>
        <p:spPr>
          <a:xfrm>
            <a:off x="722376" y="32406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S.78_1#c91aa3b9b?vja=1&amp;pid=ecbd34eb1&amp;color=0,0,0&amp;vtp=1"/>
          <p:cNvSpPr/>
          <p:nvPr/>
        </p:nvSpPr>
        <p:spPr>
          <a:xfrm>
            <a:off x="722376" y="3619994"/>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该空修饰形容词effective，应用副词。此处highly意为“非常；很”。</a:t>
            </a:r>
            <a:endParaRPr lang="en-US" altLang="zh-CN" sz="2200" dirty="0"/>
          </a:p>
        </p:txBody>
      </p:sp>
      <p:sp>
        <p:nvSpPr>
          <p:cNvPr id="7" name="QB_7_BD.79_1#320e7a096?vja=1&amp;pid=ecbd34eb1&amp;color=0,0,0&amp;vtp=1"/>
          <p:cNvSpPr/>
          <p:nvPr/>
        </p:nvSpPr>
        <p:spPr>
          <a:xfrm>
            <a:off x="722376" y="40005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8" name="QB_7_AS.81_1#320e7a096?vja=1&amp;pid=ecbd34eb1&amp;color=0,0,0&amp;vtp=1"/>
          <p:cNvSpPr/>
          <p:nvPr/>
        </p:nvSpPr>
        <p:spPr>
          <a:xfrm>
            <a:off x="722376" y="4381994"/>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设空处修饰名词information，应用形容词。detailed为形容词，意为“详细的”。</a:t>
            </a:r>
            <a:endParaRPr lang="en-US" altLang="zh-CN" sz="2200" dirty="0"/>
          </a:p>
        </p:txBody>
      </p:sp>
      <p:sp>
        <p:nvSpPr>
          <p:cNvPr id="9" name="QB_7_BD.82_1#8b992a883?vja=1&amp;pid=ecbd34eb1&amp;color=0,0,0&amp;vtp=1"/>
          <p:cNvSpPr/>
          <p:nvPr/>
        </p:nvSpPr>
        <p:spPr>
          <a:xfrm>
            <a:off x="722376" y="47625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10" name="QB_7_AS.84_1#8b992a883?vja=1&amp;pid=ecbd34eb1&amp;color=0,0,0&amp;vtp=1"/>
          <p:cNvSpPr/>
          <p:nvPr/>
        </p:nvSpPr>
        <p:spPr>
          <a:xfrm>
            <a:off x="722376" y="5143994"/>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sth为固定搭配，意为“应该做某事”。</a:t>
            </a:r>
            <a:endParaRPr lang="en-US" altLang="zh-CN" sz="2200" dirty="0"/>
          </a:p>
        </p:txBody>
      </p:sp>
      <p:sp>
        <p:nvSpPr>
          <p:cNvPr id="11" name="QM_6_AN.72_1#ecbd34eb1.blank?vja=1&amp;pid=b9e0d6c6a&amp;color=0,0,0&amp;vpa=45&amp;vtp=1"/>
          <p:cNvSpPr/>
          <p:nvPr/>
        </p:nvSpPr>
        <p:spPr>
          <a:xfrm>
            <a:off x="3709035" y="12302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imagining</a:t>
            </a:r>
            <a:endParaRPr lang="en-US" altLang="zh-CN" sz="2000" dirty="0"/>
          </a:p>
        </p:txBody>
      </p:sp>
      <p:sp>
        <p:nvSpPr>
          <p:cNvPr id="12" name="QB_7_AN.74_1#78a6f4cb5.blank?vja=1&amp;pid=ecbd34eb1&amp;color=0,0,0&amp;vpa=46&amp;vtp=1"/>
          <p:cNvSpPr/>
          <p:nvPr/>
        </p:nvSpPr>
        <p:spPr>
          <a:xfrm>
            <a:off x="1062101" y="1983803"/>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3" name="QB_7_AN.77_1#c91aa3b9b.blank?vja=1&amp;pid=ecbd34eb1&amp;color=0,0,0&amp;vpa=47&amp;vtp=1"/>
          <p:cNvSpPr/>
          <p:nvPr/>
        </p:nvSpPr>
        <p:spPr>
          <a:xfrm>
            <a:off x="1049401" y="3189859"/>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14" name="QB_7_AN.80_1#320e7a096.blank?vja=1&amp;pid=ecbd34eb1&amp;color=0,0,0&amp;vpa=48&amp;vtp=1"/>
          <p:cNvSpPr/>
          <p:nvPr/>
        </p:nvSpPr>
        <p:spPr>
          <a:xfrm>
            <a:off x="1036701" y="3962400"/>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detailed</a:t>
            </a:r>
            <a:endParaRPr lang="en-US" altLang="zh-CN" sz="2000" dirty="0"/>
          </a:p>
        </p:txBody>
      </p:sp>
      <p:sp>
        <p:nvSpPr>
          <p:cNvPr id="15" name="QB_7_AN.83_1#8b992a883.blank?vja=1&amp;pid=ecbd34eb1&amp;color=0,0,0&amp;vpa=49&amp;vtp=1"/>
          <p:cNvSpPr/>
          <p:nvPr/>
        </p:nvSpPr>
        <p:spPr>
          <a:xfrm>
            <a:off x="1024001" y="4724400"/>
            <a:ext cx="635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animEffect transition="in" filter="fade">
                                      <p:cBhvr>
                                        <p:cTn id="7" dur="500"/>
                                        <p:tgtEl>
                                          <p:spTgt spid="11">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Effect transition="in" filter="fade">
                                      <p:cBhvr>
                                        <p:cTn id="10" dur="500"/>
                                        <p:tgtEl>
                                          <p:spTgt spid="1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bg/>
                                          </p:spTgt>
                                        </p:tgtEl>
                                        <p:attrNameLst>
                                          <p:attrName>style.visibility</p:attrName>
                                        </p:attrNameLst>
                                      </p:cBhvr>
                                      <p:to>
                                        <p:strVal val="visible"/>
                                      </p:to>
                                    </p:set>
                                    <p:animEffect transition="in" filter="fade">
                                      <p:cBhvr>
                                        <p:cTn id="15" dur="500"/>
                                        <p:tgtEl>
                                          <p:spTgt spid="12">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bg/>
                                          </p:spTgt>
                                        </p:tgtEl>
                                        <p:attrNameLst>
                                          <p:attrName>style.visibility</p:attrName>
                                        </p:attrNameLst>
                                      </p:cBhvr>
                                      <p:to>
                                        <p:strVal val="visible"/>
                                      </p:to>
                                    </p:set>
                                    <p:animEffect transition="in" filter="fade">
                                      <p:cBhvr>
                                        <p:cTn id="23" dur="500"/>
                                        <p:tgtEl>
                                          <p:spTgt spid="4">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fade">
                                      <p:cBhvr>
                                        <p:cTn id="26" dur="500"/>
                                        <p:tgtEl>
                                          <p:spTgt spid="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fade">
                                      <p:cBhvr>
                                        <p:cTn id="42" dur="500"/>
                                        <p:tgtEl>
                                          <p:spTgt spid="6">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8">
                                            <p:bg/>
                                          </p:spTgt>
                                        </p:tgtEl>
                                        <p:attrNameLst>
                                          <p:attrName>style.visibility</p:attrName>
                                        </p:attrNameLst>
                                      </p:cBhvr>
                                      <p:to>
                                        <p:strVal val="visible"/>
                                      </p:to>
                                    </p:set>
                                    <p:animEffect transition="in" filter="fade">
                                      <p:cBhvr>
                                        <p:cTn id="55" dur="500"/>
                                        <p:tgtEl>
                                          <p:spTgt spid="8">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
                                            <p:txEl>
                                              <p:pRg st="0" end="0"/>
                                            </p:txEl>
                                          </p:spTgt>
                                        </p:tgtEl>
                                        <p:attrNameLst>
                                          <p:attrName>style.visibility</p:attrName>
                                        </p:attrNameLst>
                                      </p:cBhvr>
                                      <p:to>
                                        <p:strVal val="visible"/>
                                      </p:to>
                                    </p:set>
                                    <p:animEffect transition="in" filter="fade">
                                      <p:cBhvr>
                                        <p:cTn id="58" dur="500"/>
                                        <p:tgtEl>
                                          <p:spTgt spid="8">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
                                            <p:bg/>
                                          </p:spTgt>
                                        </p:tgtEl>
                                        <p:attrNameLst>
                                          <p:attrName>style.visibility</p:attrName>
                                        </p:attrNameLst>
                                      </p:cBhvr>
                                      <p:to>
                                        <p:strVal val="visible"/>
                                      </p:to>
                                    </p:set>
                                    <p:animEffect transition="in" filter="fade">
                                      <p:cBhvr>
                                        <p:cTn id="63" dur="500"/>
                                        <p:tgtEl>
                                          <p:spTgt spid="15">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xEl>
                                              <p:pRg st="0" end="0"/>
                                            </p:txEl>
                                          </p:spTgt>
                                        </p:tgtEl>
                                        <p:attrNameLst>
                                          <p:attrName>style.visibility</p:attrName>
                                        </p:attrNameLst>
                                      </p:cBhvr>
                                      <p:to>
                                        <p:strVal val="visible"/>
                                      </p:to>
                                    </p:set>
                                    <p:animEffect transition="in" filter="fade">
                                      <p:cBhvr>
                                        <p:cTn id="66" dur="500"/>
                                        <p:tgtEl>
                                          <p:spTgt spid="15">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0">
                                            <p:bg/>
                                          </p:spTgt>
                                        </p:tgtEl>
                                        <p:attrNameLst>
                                          <p:attrName>style.visibility</p:attrName>
                                        </p:attrNameLst>
                                      </p:cBhvr>
                                      <p:to>
                                        <p:strVal val="visible"/>
                                      </p:to>
                                    </p:set>
                                    <p:animEffect transition="in" filter="fade">
                                      <p:cBhvr>
                                        <p:cTn id="71" dur="500"/>
                                        <p:tgtEl>
                                          <p:spTgt spid="10">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xEl>
                                              <p:pRg st="0" end="0"/>
                                            </p:txEl>
                                          </p:spTgt>
                                        </p:tgtEl>
                                        <p:attrNameLst>
                                          <p:attrName>style.visibility</p:attrName>
                                        </p:attrNameLst>
                                      </p:cBhvr>
                                      <p:to>
                                        <p:strVal val="visible"/>
                                      </p:to>
                                    </p:set>
                                    <p:animEffect transition="in" filter="fade">
                                      <p:cBhvr>
                                        <p:cTn id="7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1" grpId="0" animBg="1" build="p"/>
      <p:bldP spid="12" grpId="0" animBg="1" build="p"/>
      <p:bldP spid="13" grpId="0" animBg="1" build="p"/>
      <p:bldP spid="14" grpId="0" animBg="1" build="p"/>
      <p:bldP spid="15"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2_2#4530fc59e?vja=1&amp;pid=383acc7d6&amp;color=0,0,0&amp;mp=1&amp;vtp=1&amp;bt=1"/>
          <p:cNvSpPr/>
          <p:nvPr/>
        </p:nvSpPr>
        <p:spPr>
          <a:xfrm>
            <a:off x="722376" y="896112"/>
            <a:ext cx="10753344" cy="415525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Nowicki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Florida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undisturbed.“When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unchecked,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Nowicki.</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resilience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heatwaves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（捕食者）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Tree>
  </p:cSld>
  <p:clrMapOvr>
    <a:masterClrMapping/>
  </p:clrMapOvr>
  <p:transition>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2_3#4530fc59e?vja=1&amp;pid=383acc7d6&amp;color=0,0,0&amp;mp=1&amp;vtp=1&amp;bt=1"/>
          <p:cNvSpPr/>
          <p:nvPr/>
        </p:nvSpPr>
        <p:spPr>
          <a:xfrm>
            <a:off x="722376" y="900000"/>
            <a:ext cx="10753344" cy="1485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Nowicki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5_EX.543_1#4530fc59e?vja=1&amp;pid=383acc7d6&amp;color=0,0,0&amp;vtp=1"/>
          <p:cNvSpPr/>
          <p:nvPr/>
        </p:nvSpPr>
        <p:spPr>
          <a:xfrm>
            <a:off x="722376" y="2426222"/>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本文是一篇说明文，主要介绍了虎鲨对海洋生态系统的健康至关重要，但目前虎鲨数量急剧减少，对海洋生态系统造成了危害，研究人员呼吁人们支持可持续的捕捞和减少温室气体的排放。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4_1#c65720c2c?vja=1&amp;pid=4530fc59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5_1#c65720c2c.bracket?vja=1&amp;pid=4530fc59e&amp;color=0,0,0&amp;vpa=239&amp;vtp=1"/>
          <p:cNvSpPr/>
          <p:nvPr/>
        </p:nvSpPr>
        <p:spPr>
          <a:xfrm>
            <a:off x="69342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544_2#c65720c2c.choices?vja=1&amp;pid=4530fc59e&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distribution.</a:t>
            </a:r>
            <a:endParaRPr lang="en-US" altLang="zh-CN" sz="2000" dirty="0"/>
          </a:p>
        </p:txBody>
      </p:sp>
      <p:sp>
        <p:nvSpPr>
          <p:cNvPr id="5" name="QC_6_AS.546_1#c65720c2c?vja=1&amp;pid=4530fc59e&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细节理解题。根据第二段中的seagrass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cows和“Sea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sharks.By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thrive.”可知，虎鲨吃海牛，海牛数量减少，这样一来海牛的食物来源海草的数量就会增长，从而维持海洋生态系统的平衡，即虎鲨可以防止海草数量的减少。故选C项。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7_1#0f39da022?vja=1&amp;pid=4530fc59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“resilience”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8_1#0f39da022.bracket?vja=1&amp;pid=4530fc59e&amp;color=0,0,0&amp;vpa=240&amp;vtp=1"/>
          <p:cNvSpPr/>
          <p:nvPr/>
        </p:nvSpPr>
        <p:spPr>
          <a:xfrm>
            <a:off x="84455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47_2#0f39da022.choices?vja=1&amp;pid=4530fc59e&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22880" algn="l"/>
                <a:tab pos="5433060" algn="l"/>
                <a:tab pos="81686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endParaRPr lang="en-US" altLang="zh-CN" sz="2000" dirty="0"/>
          </a:p>
        </p:txBody>
      </p:sp>
      <p:sp>
        <p:nvSpPr>
          <p:cNvPr id="5" name="QC_6_AS.549_1#0f39da022?vja=1&amp;pid=4530fc59e&amp;color=0,0,0&amp;vtp=1"/>
          <p:cNvSpPr/>
          <p:nvPr/>
        </p:nvSpPr>
        <p:spPr>
          <a:xfrm>
            <a:off x="722376" y="1696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emphasized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preventing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reduction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seagrass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y.”可知，虎鲨在防止鲨鱼湾海草减少方面发挥着重要作用，故如果虎鲨数量减少，海草就会被消耗得更多，海洋生态系统便会遭到破坏，其对于极端天气的适应能力也会受到影响。由此推知，画线词所在句意为“如果鲨鱼数量继续下降，富含碳的海洋生态系统对热浪等极端气候事件的适应能力可能会受到影响”，resilience意为“适应力”。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49_2#0f39da022?vja=1&amp;pid=4530fc59e&amp;color=0,0,0&amp;mp=1&amp;vtp=1&amp;bt=1"/>
          <p:cNvSpPr/>
          <p:nvPr/>
        </p:nvSpPr>
        <p:spPr>
          <a:xfrm>
            <a:off x="722376" y="900000"/>
            <a:ext cx="10753344" cy="2637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结合背景信息和常识猜测词义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解答词义猜测题时，文章提供的背景信息是关键。当遇到上下文的提示不明显时，可以结合全文的信息和常识来猜测生词的含义。例如本题，画线词所在句上下文没有明显的关键信息提示生词的含义，此时我们可以结合上文提供的信息“虎鲨对维持海草数量起到关键作用”来解题。上文已经解释了这一生物链作用的原理，此处则表示如果虎鲨数量减少，海草的数量会受到影响，势必会影响到海洋生态系统。根据常识可知，如果生态系统遭到破坏，其应对环境恶化的能力会下降，由此可以推测，此处指的是“海洋生态系统对极端天气的适应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0_1#58b4e3317?vja=1&amp;pid=4530fc59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predators?(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1_1#58b4e3317.bracket?vja=1&amp;pid=4530fc59e&amp;color=0,0,0&amp;vpa=241&amp;vtp=1"/>
          <p:cNvSpPr/>
          <p:nvPr/>
        </p:nvSpPr>
        <p:spPr>
          <a:xfrm>
            <a:off x="95139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550_2#58b4e3317.choices?vja=1&amp;pid=4530fc59e&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endParaRPr lang="en-US" altLang="zh-CN" sz="2000" dirty="0"/>
          </a:p>
        </p:txBody>
      </p:sp>
      <p:sp>
        <p:nvSpPr>
          <p:cNvPr id="5" name="QC_6_AS.552_1#58b4e3317?vja=1&amp;pid=4530fc59e&amp;color=0,0,0&amp;vtp=1"/>
          <p:cNvSpPr/>
          <p:nvPr/>
        </p:nvSpPr>
        <p:spPr>
          <a:xfrm>
            <a:off x="722376" y="2077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细节理解题。根据倒数第二段内容可知，海洋顶级捕食者数量减少的原因主要在于捕鱼业仍在使用不可持续的捕捞方法。故选C项。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3_1#add88cc9e?vja=1&amp;pid=4530fc59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4_1#add88cc9e.bracket?vja=1&amp;pid=4530fc59e&amp;color=0,0,0&amp;vpa=242&amp;vtp=1"/>
          <p:cNvSpPr/>
          <p:nvPr/>
        </p:nvSpPr>
        <p:spPr>
          <a:xfrm>
            <a:off x="4907280"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53_2#add88cc9e.choices?vja=1&amp;pid=4530fc59e&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seagrass.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agenda.</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D.Decline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endParaRPr lang="en-US" altLang="zh-CN" sz="2000" dirty="0"/>
          </a:p>
        </p:txBody>
      </p:sp>
      <p:sp>
        <p:nvSpPr>
          <p:cNvPr id="5" name="QC_6_AS.555_1#add88cc9e?vja=1&amp;pid=4530fc59e&amp;color=0,0,0&amp;vtp=1"/>
          <p:cNvSpPr/>
          <p:nvPr/>
        </p:nvSpPr>
        <p:spPr>
          <a:xfrm>
            <a:off x="722376" y="2839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本文主要介绍了鲨鱼对海洋生态系统的健康至关重要，但虎鲨的数量正在减少，这意味着更多的海草被吃掉，海洋植被中储存的碳也会减少，进而造成了海洋生态系统的破坏。由此可知，本文主要介绍了鲨鱼数量的减少影响了海洋生态系统。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55_2#add88cc9e?vja=1&amp;pid=4530fc59e&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555_3#add88cc9e?vja=1&amp;pid=4530fc59e&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384124"/>
            <a:ext cx="4315968" cy="2679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555_4#add88cc9e?vja=1&amp;pid=4530fc59e&amp;color=0,0,0&amp;mp=1&amp;vtp=1"/>
          <p:cNvSpPr/>
          <p:nvPr/>
        </p:nvSpPr>
        <p:spPr>
          <a:xfrm>
            <a:off x="722376" y="41908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在增加鲨鱼数量方面，人们已经在朝着更可持续的捕鱼方式转变，但该行业的很大一部分人并没有改变他们的方法，这就是许多海洋顶级捕食者数量继续下降的原因。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6_1#9fddb2dcb?vja=1&amp;pid=509af1c5a&amp;color=0,0,0&amp;vtp=1&amp;bt=1"/>
          <p:cNvSpPr/>
          <p:nvPr/>
        </p:nvSpPr>
        <p:spPr>
          <a:xfrm>
            <a:off x="722376" y="900000"/>
            <a:ext cx="10753344" cy="3780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[湖南长沙部分重点高中2025高二期中联考]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bombarded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
        <p:nvSpPr>
          <p:cNvPr id="3" name="QM_5_AN.557_1#9fddb2dcb.blank?vja=1&amp;pid=509af1c5a&amp;color=0,0,0&amp;vpa=243&amp;vtp=1"/>
          <p:cNvSpPr/>
          <p:nvPr/>
        </p:nvSpPr>
        <p:spPr>
          <a:xfrm>
            <a:off x="4420616" y="1623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5_AN.558_1#9fddb2dcb.blank?vja=1&amp;pid=509af1c5a&amp;color=0,0,0&amp;vpa=244&amp;vtp=1"/>
          <p:cNvSpPr/>
          <p:nvPr/>
        </p:nvSpPr>
        <p:spPr>
          <a:xfrm>
            <a:off x="10099802" y="2385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9_1#9fddb2dcb?vja=1&amp;pid=509af1c5a&amp;color=0,0,0&amp;vtp=1&amp;bt=1"/>
          <p:cNvSpPr/>
          <p:nvPr/>
        </p:nvSpPr>
        <p:spPr>
          <a:xfrm>
            <a:off x="722376" y="900000"/>
            <a:ext cx="10753344" cy="2252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2000" dirty="0"/>
          </a:p>
        </p:txBody>
      </p:sp>
      <p:sp>
        <p:nvSpPr>
          <p:cNvPr id="3" name="QM_5_AN.560_1#9fddb2dcb.blank?vja=1&amp;pid=509af1c5a&amp;color=0,0,0&amp;vpa=245&amp;vtp=1"/>
          <p:cNvSpPr/>
          <p:nvPr/>
        </p:nvSpPr>
        <p:spPr>
          <a:xfrm>
            <a:off x="8384667" y="1242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5_1#142b5cfcb?vja=1&amp;pid=ecbd34eb1&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3" name="QB_7_AN.86_1#142b5cfcb.blank?vja=1&amp;pid=ecbd34eb1&amp;color=0,0,0&amp;mp=1&amp;vpa=50&amp;vtp=1"/>
          <p:cNvSpPr/>
          <p:nvPr/>
        </p:nvSpPr>
        <p:spPr>
          <a:xfrm>
            <a:off x="1011301" y="858013"/>
            <a:ext cx="17891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recommended</a:t>
            </a:r>
            <a:endParaRPr lang="en-US" altLang="zh-CN" sz="2000" dirty="0"/>
          </a:p>
        </p:txBody>
      </p:sp>
      <p:sp>
        <p:nvSpPr>
          <p:cNvPr id="4" name="QB_7_AS.87_1#142b5cfcb?vja=1&amp;pid=ecbd34eb1&amp;color=0,0,0&amp;vtp=1"/>
          <p:cNvSpPr/>
          <p:nvPr/>
        </p:nvSpPr>
        <p:spPr>
          <a:xfrm>
            <a:off x="722376" y="1315847"/>
            <a:ext cx="10753344" cy="770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recommended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sth为固定句式，意为“推荐做某事”，此处it为形式主语，后面的不定式短语是真正的主语。</a:t>
            </a:r>
            <a:endParaRPr lang="en-US" altLang="zh-CN" sz="2200" dirty="0"/>
          </a:p>
        </p:txBody>
      </p:sp>
      <p:sp>
        <p:nvSpPr>
          <p:cNvPr id="5" name="QB_7_BD.88_1#0df8c211a?vja=1&amp;pid=ecbd34eb1&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89_1#0df8c211a.blank?vja=1&amp;pid=ecbd34eb1&amp;color=0,0,0&amp;vpa=51&amp;vtp=1"/>
          <p:cNvSpPr/>
          <p:nvPr/>
        </p:nvSpPr>
        <p:spPr>
          <a:xfrm>
            <a:off x="1062101" y="20849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7_AS.90_1#0df8c211a?vja=1&amp;pid=ecbd34eb1&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设空处引导非限制性定语从句，先行词为your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language，指物，关系词在从句中作主语，故用which引导该从句。</a:t>
            </a:r>
            <a:endParaRPr lang="en-US" altLang="zh-CN" sz="2200" dirty="0"/>
          </a:p>
        </p:txBody>
      </p:sp>
      <p:sp>
        <p:nvSpPr>
          <p:cNvPr id="8" name="QB_7_BD.91_1#403911794?vja=1&amp;pid=ecbd34eb1&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92_1#403911794.blank?vja=1&amp;pid=ecbd34eb1&amp;color=0,0,0&amp;vpa=52&amp;vtp=1"/>
          <p:cNvSpPr/>
          <p:nvPr/>
        </p:nvSpPr>
        <p:spPr>
          <a:xfrm>
            <a:off x="1036701" y="3316859"/>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0" name="QB_7_AS.93_1#403911794?vja=1&amp;pid=ecbd34eb1&amp;color=0,0,0&amp;vtp=1"/>
          <p:cNvSpPr/>
          <p:nvPr/>
        </p:nvSpPr>
        <p:spPr>
          <a:xfrm>
            <a:off x="722376" y="3779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分析句子结构可知，此处为主句谓语，此处为客观介绍，应用一般现在时；主句主语为your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language，为单数概念，故设空处应用第三人称单数形式。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1_1#9fddb2dcb?vja=1&amp;pid=509af1c5a&amp;color=0,0,0&amp;vtp=1&amp;bt=1"/>
          <p:cNvSpPr/>
          <p:nvPr/>
        </p:nvSpPr>
        <p:spPr>
          <a:xfrm>
            <a:off x="722376" y="900000"/>
            <a:ext cx="10753344" cy="3395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Instincts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instincts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instincts.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instincts,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3" name="QM_5_AN.562_1#9fddb2dcb.blank?vja=1&amp;pid=509af1c5a&amp;color=0,0,0&amp;vpa=246&amp;vtp=1"/>
          <p:cNvSpPr/>
          <p:nvPr/>
        </p:nvSpPr>
        <p:spPr>
          <a:xfrm>
            <a:off x="9872155" y="1242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5_AN.563_1#9fddb2dcb.blank?vja=1&amp;pid=509af1c5a&amp;color=0,0,0&amp;vpa=247&amp;vtp=1"/>
          <p:cNvSpPr/>
          <p:nvPr/>
        </p:nvSpPr>
        <p:spPr>
          <a:xfrm>
            <a:off x="4357751" y="3909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4_1#9fddb2dcb?vja=1&amp;pid=509af1c5a&amp;color=0,0,0&amp;vtp=1&amp;bt=1"/>
          <p:cNvSpPr/>
          <p:nvPr/>
        </p:nvSpPr>
        <p:spPr>
          <a:xfrm>
            <a:off x="722376" y="896112"/>
            <a:ext cx="10753344" cy="3018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signposts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instincts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overlook.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trajectory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endParaRPr lang="en-US" altLang="zh-CN" sz="2000" dirty="0"/>
          </a:p>
        </p:txBody>
      </p:sp>
      <p:sp>
        <p:nvSpPr>
          <p:cNvPr id="3" name="QM_5_EX.565_1#9fddb2dcb?vja=1&amp;pid=509af1c5a&amp;color=0,0,0&amp;vtp=1"/>
          <p:cNvSpPr/>
          <p:nvPr/>
        </p:nvSpPr>
        <p:spPr>
          <a:xfrm>
            <a:off x="722376" y="3954145"/>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本文是一篇议论文。选择是我们生活中不可或缺的一部分。通过了解决策的力量、后果的分量并相信我们的直觉，我们就能作出让自己过上充实生活的选择。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6_1#bed1a0192?vja=1&amp;pid=9fddb2dc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67_1#bed1a0192.blank?vja=1&amp;pid=9fddb2dcb&amp;color=0,0,0&amp;vpa=248&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568_1#bed1a0192?vja=1&amp;pid=9fddb2dcb&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选择塑造了我们的生活，下文通过决策的力量、后果的分量及相信我们的直觉三个方面论述选择如何影响我们的生活。设空处应承上启下，F项（这些选择，无论大小，都对我们是谁以及我们成为什么样的人产生深远的影响）进一步阐述选择对我们的影响，符合语境。F项中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choices呼应空前的choices。故选F项。</a:t>
            </a:r>
            <a:endParaRPr lang="en-US" altLang="zh-CN" sz="2200" dirty="0"/>
          </a:p>
        </p:txBody>
      </p:sp>
      <p:sp>
        <p:nvSpPr>
          <p:cNvPr id="5" name="QB_6_BD.569_1#d1ebaecc4?vja=1&amp;pid=9fddb2dcb&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70_1#d1ebaecc4.blank?vja=1&amp;pid=9fddb2dcb&amp;color=0,0,0&amp;vpa=249&amp;vtp=1"/>
          <p:cNvSpPr/>
          <p:nvPr/>
        </p:nvSpPr>
        <p:spPr>
          <a:xfrm>
            <a:off x="1036701" y="2834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571_1#d1ebaecc4?vja=1&amp;pid=9fddb2dcb&amp;color=0,0,0&amp;vtp=1"/>
          <p:cNvSpPr/>
          <p:nvPr/>
        </p:nvSpPr>
        <p:spPr>
          <a:xfrm>
            <a:off x="722376" y="3297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power.”提到作决定有很大的力量，C项（我们作的每一个决定都为新的机会或挑战铺平了道路）具体说明作决定蕴含的力量，承接上文，符合语境。故选C项。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2_1#e1e476f38?vja=1&amp;pid=9fddb2dcb&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73_1#e1e476f38.blank?vja=1&amp;pid=9fddb2dcb&amp;color=0,0,0&amp;vpa=250&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6_AS.574_1#e1e476f38?vja=1&amp;pid=9fddb2dcb&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提到选择是有后果的，下文通过举例论述不同的选择会带来不同的后果。G项（权衡利弊是很重要的，因为它们可以以不同的方式显著影响你的生活）进一步说明要权衡选择的利弊，因为选择带来的后果会影响生活，承接上文，符合语境。故选G项。</a:t>
            </a:r>
            <a:endParaRPr lang="en-US" altLang="zh-CN" sz="2200" dirty="0"/>
          </a:p>
        </p:txBody>
      </p:sp>
      <p:sp>
        <p:nvSpPr>
          <p:cNvPr id="5" name="QB_6_BD.575_1#1569c94d2?vja=1&amp;pid=9fddb2dcb&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76_1#1569c94d2.blank?vja=1&amp;pid=9fddb2dcb&amp;color=0,0,0&amp;vpa=251&amp;vtp=1"/>
          <p:cNvSpPr/>
          <p:nvPr/>
        </p:nvSpPr>
        <p:spPr>
          <a:xfrm>
            <a:off x="1024001" y="284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6_AS.577_1#1569c94d2?vja=1&amp;pid=9fddb2dcb&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上文提到直觉可以为我们指引方向，设空处应承接上文，继续阐述与直觉相关的内容。D项（我们的直觉有时可以提供理性思维可能忽略的见解）进一步介绍直觉的作用，承接上文，符合语境。故选D项。</a:t>
            </a:r>
            <a:endParaRPr lang="en-US" altLang="zh-CN" sz="2200" dirty="0"/>
          </a:p>
        </p:txBody>
      </p:sp>
      <p:sp>
        <p:nvSpPr>
          <p:cNvPr id="8" name="QB_6_BD.578_1#6ede2d712?vja=1&amp;pid=9fddb2dcb&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579_1#6ede2d712.blank?vja=1&amp;pid=9fddb2dcb&amp;color=0,0,0&amp;vpa=252&amp;vtp=1"/>
          <p:cNvSpPr/>
          <p:nvPr/>
        </p:nvSpPr>
        <p:spPr>
          <a:xfrm>
            <a:off x="1024001" y="4459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6_AS.580_1#6ede2d712?vja=1&amp;pid=9fddb2dcb&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总结说明选择的重要性以及如何作出好的选择，设空处位于段尾，应承接上文。A项（它们就像路标，指引我们走向不同的目的地）用比喻的方式说明选择的作用，符合语境。A项中的They指代空前的choices。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1_1#742377d91?vja=1&amp;pid=d362ed106&amp;color=0,0,0&amp;vtp=1&amp;bt=1"/>
          <p:cNvSpPr/>
          <p:nvPr/>
        </p:nvSpPr>
        <p:spPr>
          <a:xfrm>
            <a:off x="722376" y="900000"/>
            <a:ext cx="10753344" cy="3390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[浙江G5联盟2025高二期中联考]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（宝库）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kitchen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cousins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Sabudana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Khichdi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2000" dirty="0"/>
          </a:p>
        </p:txBody>
      </p:sp>
    </p:spTree>
  </p:cSld>
  <p:clrMapOvr>
    <a:masterClrMapping/>
  </p:clrMapOvr>
  <p:transition>
    <p:fade/>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1_2#742377d91?vja=1&amp;pid=d362ed106&amp;color=0,0,0&amp;mp=1&amp;vtp=1&amp;bt=1"/>
          <p:cNvSpPr/>
          <p:nvPr/>
        </p:nvSpPr>
        <p:spPr>
          <a:xfrm>
            <a:off x="722376" y="896112"/>
            <a:ext cx="10753344" cy="2628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long-forgotten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5_EX.582_1#742377d91?vja=1&amp;pid=d362ed106&amp;color=0,0,0&amp;vtp=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本文是一篇议论文。文章主要论述了家庭食谱作为家族历史的重要组成部分，不仅承载着几代人的情感与记忆，更是连接过去、现在与未来的纽带。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3_1#6ae4b414e.choices?vja=1&amp;pid=742377d9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.ankles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B.fingertips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endParaRPr lang="en-US" altLang="zh-CN" sz="2000" dirty="0"/>
          </a:p>
        </p:txBody>
      </p:sp>
      <p:sp>
        <p:nvSpPr>
          <p:cNvPr id="3" name="QC_6_AN.584_1#6ae4b414e.bracket?vja=1&amp;pid=742377d91&amp;color=0,0,0&amp;vpa=253&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585_1#6ae4b414e?vja=1&amp;pid=742377d91&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根据上文millions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recipes并结合常识可知，此处指网上的食谱非常容易获得。at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fingertips为固定短语，意为“（信息等）随时可供使用”，故选B项。</a:t>
            </a:r>
            <a:endParaRPr lang="en-US" altLang="zh-CN" sz="2200" dirty="0"/>
          </a:p>
        </p:txBody>
      </p:sp>
      <p:sp>
        <p:nvSpPr>
          <p:cNvPr id="5" name="QC_6_BD.586_1#cbf243a41.choices?vja=1&amp;pid=742377d91&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B.tables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C.drawers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.sinks</a:t>
            </a:r>
            <a:endParaRPr lang="en-US" altLang="zh-CN" sz="2000" dirty="0"/>
          </a:p>
        </p:txBody>
      </p:sp>
      <p:sp>
        <p:nvSpPr>
          <p:cNvPr id="6" name="QC_6_AN.587_1#cbf243a41.bracket?vja=1&amp;pid=742377d91&amp;color=0,0,0&amp;vpa=254&amp;vtp=1"/>
          <p:cNvSpPr/>
          <p:nvPr/>
        </p:nvSpPr>
        <p:spPr>
          <a:xfrm>
            <a:off x="1176401" y="2110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588_1#cbf243a41?vja=1&amp;pid=742377d91&amp;color=0,0,0&amp;vtp=1"/>
          <p:cNvSpPr/>
          <p:nvPr/>
        </p:nvSpPr>
        <p:spPr>
          <a:xfrm>
            <a:off x="722376" y="2535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根据上文hidden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recipe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boxes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kitchen和常识可知，食谱通常被存放在厨房的抽屉里。drawer意为“抽屉”，故选C项。</a:t>
            </a:r>
            <a:endParaRPr lang="en-US" altLang="zh-CN" sz="2200" dirty="0"/>
          </a:p>
        </p:txBody>
      </p:sp>
      <p:sp>
        <p:nvSpPr>
          <p:cNvPr id="8" name="QC_6_BD.589_1#2c296f037.choices?vja=1&amp;pid=742377d91&amp;color=0,0,0&amp;vtp=1"/>
          <p:cNvSpPr/>
          <p:nvPr/>
        </p:nvSpPr>
        <p:spPr>
          <a:xfrm>
            <a:off x="722376" y="3342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B.common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C.terrible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.confusing</a:t>
            </a:r>
            <a:endParaRPr lang="en-US" altLang="zh-CN" sz="2000" dirty="0"/>
          </a:p>
        </p:txBody>
      </p:sp>
      <p:sp>
        <p:nvSpPr>
          <p:cNvPr id="9" name="QC_6_AN.590_1#2c296f037.bracket?vja=1&amp;pid=742377d91&amp;color=0,0,0&amp;vpa=255&amp;vtp=1"/>
          <p:cNvSpPr/>
          <p:nvPr/>
        </p:nvSpPr>
        <p:spPr>
          <a:xfrm>
            <a:off x="1176401" y="3342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591_1#2c296f037?vja=1&amp;pid=742377d91&amp;color=0,0,0&amp;vtp=1"/>
          <p:cNvSpPr/>
          <p:nvPr/>
        </p:nvSpPr>
        <p:spPr>
          <a:xfrm>
            <a:off x="722376" y="3766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recipes可知，此处指这些家庭食谱是家族历史中一个特别的组成部分。special意为“特别的，特殊的”，故选A项。</a:t>
            </a:r>
            <a:endParaRPr lang="en-US" altLang="zh-CN" sz="2200" dirty="0"/>
          </a:p>
        </p:txBody>
      </p:sp>
      <p:sp>
        <p:nvSpPr>
          <p:cNvPr id="11" name="QC_6_BD.592_1#42f2e3cf4.choices?vja=1&amp;pid=742377d91&amp;color=0,0,0&amp;vtp=1"/>
          <p:cNvSpPr/>
          <p:nvPr/>
        </p:nvSpPr>
        <p:spPr>
          <a:xfrm>
            <a:off x="722376" y="4574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B.satisfied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endParaRPr lang="en-US" altLang="zh-CN" sz="2000" dirty="0"/>
          </a:p>
        </p:txBody>
      </p:sp>
      <p:sp>
        <p:nvSpPr>
          <p:cNvPr id="12" name="QC_6_AN.593_1#42f2e3cf4.bracket?vja=1&amp;pid=742377d91&amp;color=0,0,0&amp;vpa=256&amp;vtp=1"/>
          <p:cNvSpPr/>
          <p:nvPr/>
        </p:nvSpPr>
        <p:spPr>
          <a:xfrm>
            <a:off x="1176401" y="45741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6_AS.594_1#42f2e3cf4?vja=1&amp;pid=742377d91&amp;color=0,0,0&amp;vtp=1"/>
          <p:cNvSpPr/>
          <p:nvPr/>
        </p:nvSpPr>
        <p:spPr>
          <a:xfrm>
            <a:off x="722376" y="4998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recipes和第二段描述的作者对祖母做的饭记忆深刻可知，此处指我们的祖母和母亲做的菜肴被我们所珍爱。dear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heart为固定短语，意为“被</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所珍爱/重视”，故选C项。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95_1#a5e3d1d7a.choices?vja=1&amp;pid=742377d9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endParaRPr lang="en-US" altLang="zh-CN" sz="2000" dirty="0"/>
          </a:p>
        </p:txBody>
      </p:sp>
      <p:sp>
        <p:nvSpPr>
          <p:cNvPr id="3" name="QC_6_AN.596_1#a5e3d1d7a.bracket?vja=1&amp;pid=742377d91&amp;color=0,0,0&amp;vpa=257&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597_1#a5e3d1d7a?vja=1&amp;pid=742377d91&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her可知，祖母做的菜肴在作者的记忆里仍然很清晰。memory意为“记忆”，故选D项。</a:t>
            </a:r>
            <a:endParaRPr lang="en-US" altLang="zh-CN" sz="2200" dirty="0"/>
          </a:p>
        </p:txBody>
      </p:sp>
      <p:sp>
        <p:nvSpPr>
          <p:cNvPr id="5" name="QC_6_BD.598_1#b3f22a5aa.choices?vja=1&amp;pid=742377d91&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B.surprise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C.puzzle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.horror</a:t>
            </a:r>
            <a:endParaRPr lang="en-US" altLang="zh-CN" sz="2000" dirty="0"/>
          </a:p>
        </p:txBody>
      </p:sp>
      <p:sp>
        <p:nvSpPr>
          <p:cNvPr id="6" name="QC_6_AN.599_1#b3f22a5aa.bracket?vja=1&amp;pid=742377d91&amp;color=0,0,0&amp;vpa=258&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00_1#b3f22a5aa?vja=1&amp;pid=742377d91&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根据上文语境可知，作者认为家庭食谱上的菜肴被我们所珍爱，且作者对祖母所做的菜肴记忆深刻。因此，此处指当回忆起祖母做的菜肴时，作者的脸上会不自觉地露出微笑。故选A项。</a:t>
            </a:r>
            <a:endParaRPr lang="en-US" altLang="zh-CN" sz="2200" dirty="0"/>
          </a:p>
        </p:txBody>
      </p:sp>
      <p:sp>
        <p:nvSpPr>
          <p:cNvPr id="8" name="QC_6_BD.601_1#b44c49485.choices?vja=1&amp;pid=742377d91&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.rebuild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B.recollect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C.share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endParaRPr lang="en-US" altLang="zh-CN" sz="2000" dirty="0"/>
          </a:p>
        </p:txBody>
      </p:sp>
      <p:sp>
        <p:nvSpPr>
          <p:cNvPr id="9" name="QC_6_AN.602_1#b44c49485.bracket?vja=1&amp;pid=742377d91&amp;color=0,0,0&amp;vpa=259&amp;vtp=1"/>
          <p:cNvSpPr/>
          <p:nvPr/>
        </p:nvSpPr>
        <p:spPr>
          <a:xfrm>
            <a:off x="1176401" y="335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603_1#b44c49485?vja=1&amp;pid=742377d91&amp;color=0,0,0&amp;vtp=1"/>
          <p:cNvSpPr/>
          <p:nvPr/>
        </p:nvSpPr>
        <p:spPr>
          <a:xfrm>
            <a:off x="722376" y="3779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根据语境和空后的the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her可知，当作者回想起与祖母相关的记忆时，脸上会泛起微笑。recollect意为“回忆起，记起”，故选B项。</a:t>
            </a:r>
            <a:endParaRPr lang="en-US" altLang="zh-CN" sz="2200" dirty="0"/>
          </a:p>
        </p:txBody>
      </p:sp>
      <p:sp>
        <p:nvSpPr>
          <p:cNvPr id="11" name="QC_6_BD.604_1#f32d0b326.choices?vja=1&amp;pid=742377d91&amp;color=0,0,0&amp;vtp=1"/>
          <p:cNvSpPr/>
          <p:nvPr/>
        </p:nvSpPr>
        <p:spPr>
          <a:xfrm>
            <a:off x="722376" y="45868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B.dreaming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C.eating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.lazing</a:t>
            </a:r>
            <a:endParaRPr lang="en-US" altLang="zh-CN" sz="2000" dirty="0"/>
          </a:p>
        </p:txBody>
      </p:sp>
      <p:sp>
        <p:nvSpPr>
          <p:cNvPr id="12" name="QC_6_AN.605_1#f32d0b326.bracket?vja=1&amp;pid=742377d91&amp;color=0,0,0&amp;vpa=260&amp;vtp=1"/>
          <p:cNvSpPr/>
          <p:nvPr/>
        </p:nvSpPr>
        <p:spPr>
          <a:xfrm>
            <a:off x="1176401" y="4586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606_1#f32d0b326?vja=1&amp;pid=742377d91&amp;color=0,0,0&amp;vtp=1"/>
          <p:cNvSpPr/>
          <p:nvPr/>
        </p:nvSpPr>
        <p:spPr>
          <a:xfrm>
            <a:off x="722376" y="50115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up可知，此处描述的是作者早上醒来后，正式起床前在床上悠闲躺着的状态。laze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bed为固定搭配，意为“赖床”，故选D项。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07_1#2661c06a8.choices?vja=1&amp;pid=742377d9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B.smell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C.sight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endParaRPr lang="en-US" altLang="zh-CN" sz="2000" dirty="0"/>
          </a:p>
        </p:txBody>
      </p:sp>
      <p:sp>
        <p:nvSpPr>
          <p:cNvPr id="3" name="QC_6_AN.608_1#2661c06a8.bracket?vja=1&amp;pid=742377d91&amp;color=0,0,0&amp;vpa=26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609_1#2661c06a8?vja=1&amp;pid=742377d91&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grandma’s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cooking可知，作者应是躺在床上的时候能够闻到祖母一大早做的菜肴的香味。故选B项。</a:t>
            </a:r>
            <a:endParaRPr lang="en-US" altLang="zh-CN" sz="2200" dirty="0"/>
          </a:p>
        </p:txBody>
      </p:sp>
      <p:sp>
        <p:nvSpPr>
          <p:cNvPr id="5" name="QC_6_BD.610_1#4cbccb4aa.choices?vja=1&amp;pid=742377d91&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B.visually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C.vividly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.visibly</a:t>
            </a:r>
            <a:endParaRPr lang="en-US" altLang="zh-CN" sz="2000" dirty="0"/>
          </a:p>
        </p:txBody>
      </p:sp>
      <p:sp>
        <p:nvSpPr>
          <p:cNvPr id="6" name="QC_6_AN.611_1#4cbccb4aa.bracket?vja=1&amp;pid=742377d91&amp;color=0,0,0&amp;vpa=262&amp;vtp=1"/>
          <p:cNvSpPr/>
          <p:nvPr/>
        </p:nvSpPr>
        <p:spPr>
          <a:xfrm>
            <a:off x="1303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612_1#4cbccb4aa?vja=1&amp;pid=742377d91&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根据语境和上文的remains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知，作者能清晰地回忆起祖母所做的一道菜品以及自己的童年和家庭关系。vividly意为“（记忆等）生动地，清晰地”，故选C项。virtually意为“几乎；实际上”；visually意为“视觉上地”；visibly意为“明显地”。</a:t>
            </a:r>
            <a:endParaRPr lang="en-US" altLang="zh-CN" sz="2200" dirty="0"/>
          </a:p>
        </p:txBody>
      </p:sp>
      <p:sp>
        <p:nvSpPr>
          <p:cNvPr id="8" name="QC_6_BD.613_1#0cd1ce9c2.choices?vja=1&amp;pid=742377d91&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B.applied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C.combed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.expanded</a:t>
            </a:r>
            <a:endParaRPr lang="en-US" altLang="zh-CN" sz="2000" dirty="0"/>
          </a:p>
        </p:txBody>
      </p:sp>
      <p:sp>
        <p:nvSpPr>
          <p:cNvPr id="9" name="QC_6_AN.614_1#0cd1ce9c2.bracket?vja=1&amp;pid=742377d91&amp;color=0,0,0&amp;vpa=263&amp;vtp=1"/>
          <p:cNvSpPr/>
          <p:nvPr/>
        </p:nvSpPr>
        <p:spPr>
          <a:xfrm>
            <a:off x="1294003"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615_1#0cd1ce9c2?vja=1&amp;pid=742377d91&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future可知，饮食传统代代相传，从过去延续至今，也将传承至未来，其脉络可追溯至数十年前。trace意为“追溯”，故选A项。</a:t>
            </a:r>
            <a:endParaRPr lang="en-US" altLang="zh-CN" sz="2200" dirty="0"/>
          </a:p>
        </p:txBody>
      </p:sp>
      <p:sp>
        <p:nvSpPr>
          <p:cNvPr id="11" name="QC_6_BD.616_1#7e2cabe66.choices?vja=1&amp;pid=742377d91&amp;color=0,0,0&amp;vtp=1"/>
          <p:cNvSpPr/>
          <p:nvPr/>
        </p:nvSpPr>
        <p:spPr>
          <a:xfrm>
            <a:off x="722376" y="49678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B.informs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.reminds</a:t>
            </a:r>
            <a:endParaRPr lang="en-US" altLang="zh-CN" sz="2000" dirty="0"/>
          </a:p>
        </p:txBody>
      </p:sp>
      <p:sp>
        <p:nvSpPr>
          <p:cNvPr id="12" name="QC_6_AN.617_1#7e2cabe66.bracket?vja=1&amp;pid=742377d91&amp;color=0,0,0&amp;vpa=264&amp;vtp=1"/>
          <p:cNvSpPr/>
          <p:nvPr/>
        </p:nvSpPr>
        <p:spPr>
          <a:xfrm>
            <a:off x="1303401" y="4967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618_1#7e2cabe66?vja=1&amp;pid=742377d91&amp;color=0,0,0&amp;vtp=1"/>
          <p:cNvSpPr/>
          <p:nvPr/>
        </p:nvSpPr>
        <p:spPr>
          <a:xfrm>
            <a:off x="722376" y="53925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根据下文long-forgotten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experiences可知，饮食传统能让我们想起那些早已遗忘的经历。remind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sth是固定搭配，意为“使某人回想起某事/物”，故选D项。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9_1#e8f976fb7.choices?vja=1&amp;pid=742377d9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knocked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3" name="QC_6_AN.620_1#e8f976fb7.bracket?vja=1&amp;pid=742377d91&amp;color=0,0,0&amp;vpa=265&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621_1#e8f976fb7?vja=1&amp;pid=742377d91&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根据上文carried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another和下文for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generations可知，此处指一些家庭食谱被一代代地传承下来。pass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down为固定短语，意为“使世代相传；流传”，故选B项。turn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down意为“拒绝”；knock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down意为“撞倒”；close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down意为“关闭”。</a:t>
            </a:r>
            <a:endParaRPr lang="en-US" altLang="zh-CN" sz="2200" dirty="0"/>
          </a:p>
        </p:txBody>
      </p:sp>
      <p:sp>
        <p:nvSpPr>
          <p:cNvPr id="5" name="QC_6_BD.622_1#2238df8f5.choices?vja=1&amp;pid=742377d91&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6" name="QC_6_AN.623_1#2238df8f5.bracket?vja=1&amp;pid=742377d91&amp;color=0,0,0&amp;vpa=266&amp;vtp=1"/>
          <p:cNvSpPr/>
          <p:nvPr/>
        </p:nvSpPr>
        <p:spPr>
          <a:xfrm>
            <a:off x="1303401" y="2491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624_1#2238df8f5?vja=1&amp;pid=742377d91&amp;color=0,0,0&amp;vtp=1"/>
          <p:cNvSpPr/>
          <p:nvPr/>
        </p:nvSpPr>
        <p:spPr>
          <a:xfrm>
            <a:off x="722376" y="29160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recipes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evolve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generations和下文based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individuality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style可知，演变后的食谱会依据个人风格呈现出新的样子。take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look为固定短语，意为“呈现出新面貌”，故选C项。show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off意为“炫耀”；carry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out意为“执行”；put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up意为“张贴”。</a:t>
            </a:r>
            <a:endParaRPr lang="en-US" altLang="zh-CN" sz="2200" dirty="0"/>
          </a:p>
        </p:txBody>
      </p:sp>
      <p:sp>
        <p:nvSpPr>
          <p:cNvPr id="8" name="QC_6_BD.625_1#6493505d8.choices?vja=1&amp;pid=742377d91&amp;color=0,0,0&amp;vtp=1"/>
          <p:cNvSpPr/>
          <p:nvPr/>
        </p:nvSpPr>
        <p:spPr>
          <a:xfrm>
            <a:off x="722376" y="4485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B.corresponding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C.starting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.dealing</a:t>
            </a:r>
            <a:endParaRPr lang="en-US" altLang="zh-CN" sz="2000" dirty="0"/>
          </a:p>
        </p:txBody>
      </p:sp>
      <p:sp>
        <p:nvSpPr>
          <p:cNvPr id="9" name="QC_6_AN.626_1#6493505d8.bracket?vja=1&amp;pid=742377d91&amp;color=0,0,0&amp;vpa=267&amp;vtp=1"/>
          <p:cNvSpPr/>
          <p:nvPr/>
        </p:nvSpPr>
        <p:spPr>
          <a:xfrm>
            <a:off x="1303401" y="4485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627_1#6493505d8?vja=1&amp;pid=742377d91&amp;color=0,0,0&amp;vtp=1"/>
          <p:cNvSpPr/>
          <p:nvPr/>
        </p:nvSpPr>
        <p:spPr>
          <a:xfrm>
            <a:off x="722376" y="49099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家庭食谱是家庭历史的一部分，且饮食传统会让我们想起早已遗忘的经历，因此此处指食谱的意义在于它们承载着我们与先辈之间的联系。connect意为“连接，联系”，故选A项。correspond意为“通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4_1#008cdf30a?vja=1&amp;pid=ecbd34eb1&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7_AN.95_1#008cdf30a.blank?vja=1&amp;pid=ecbd34eb1&amp;color=0,0,0&amp;mp=1&amp;vpa=53&amp;vtp=1"/>
          <p:cNvSpPr/>
          <p:nvPr/>
        </p:nvSpPr>
        <p:spPr>
          <a:xfrm>
            <a:off x="1011301" y="858013"/>
            <a:ext cx="1295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uninterested</a:t>
            </a:r>
            <a:endParaRPr lang="en-US" altLang="zh-CN" sz="2000" dirty="0"/>
          </a:p>
        </p:txBody>
      </p:sp>
      <p:sp>
        <p:nvSpPr>
          <p:cNvPr id="4" name="QB_7_AS.96_1#008cdf30a?vja=1&amp;pid=ecbd34eb1&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设空处和suspicious并列作表语，应用形容词；结合句意可知，此处表示“不感兴趣的”，应用interested的反义词。故填uninterested。</a:t>
            </a:r>
            <a:endParaRPr lang="en-US" altLang="zh-CN" sz="2200" dirty="0"/>
          </a:p>
        </p:txBody>
      </p:sp>
      <p:sp>
        <p:nvSpPr>
          <p:cNvPr id="5" name="QB_7_BD.97_1#c695ea7fe?vja=1&amp;pid=ecbd34eb1&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98_1#c695ea7fe.blank?vja=1&amp;pid=ecbd34eb1&amp;color=0,0,0&amp;vpa=54&amp;vtp=1"/>
          <p:cNvSpPr/>
          <p:nvPr/>
        </p:nvSpPr>
        <p:spPr>
          <a:xfrm>
            <a:off x="1024001" y="2084959"/>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sz="2000" dirty="0"/>
          </a:p>
        </p:txBody>
      </p:sp>
      <p:sp>
        <p:nvSpPr>
          <p:cNvPr id="7" name="QB_7_AS.99_1#c695ea7fe?vja=1&amp;pid=ecbd34eb1&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分析句子结构可知，设空处引导宾语从句，且从句中不缺成分；根据语境和空后的or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not可知，此处表示“是否”，故用whether引导该从句。</a:t>
            </a:r>
            <a:endParaRPr lang="en-US" altLang="zh-CN" sz="2200" dirty="0"/>
          </a:p>
        </p:txBody>
      </p:sp>
      <p:sp>
        <p:nvSpPr>
          <p:cNvPr id="8" name="QB_7_BD.100_1#0799fd78e?vja=1&amp;pid=ecbd34eb1&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01_1#0799fd78e.blank?vja=1&amp;pid=ecbd34eb1&amp;color=0,0,0&amp;vpa=55&amp;vtp=1"/>
          <p:cNvSpPr/>
          <p:nvPr/>
        </p:nvSpPr>
        <p:spPr>
          <a:xfrm>
            <a:off x="1176401" y="3304159"/>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imagining</a:t>
            </a:r>
            <a:endParaRPr lang="en-US" altLang="zh-CN" sz="2000" dirty="0"/>
          </a:p>
        </p:txBody>
      </p:sp>
      <p:sp>
        <p:nvSpPr>
          <p:cNvPr id="10" name="QB_7_AS.102_1#0799fd78e?vja=1&amp;pid=ecbd34eb1&amp;color=0,0,0&amp;vtp=1"/>
          <p:cNvSpPr/>
          <p:nvPr/>
        </p:nvSpPr>
        <p:spPr>
          <a:xfrm>
            <a:off x="722376" y="3738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此处应用动名词作介词by的宾语，故填imagining。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28_1#1214711de?vja=1&amp;pid=65ce4fda0&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Heatherwick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Woolbeding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（萼片）”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aluminium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（铝）.These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rosemary,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lavender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fennel.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endParaRPr lang="en-US" altLang="zh-CN" sz="2000" dirty="0"/>
          </a:p>
        </p:txBody>
      </p:sp>
      <p:sp>
        <p:nvSpPr>
          <p:cNvPr id="3" name="QM_5_AN.629_1#1214711de.blank?vja=1&amp;pid=65ce4fda0&amp;color=0,0,0&amp;vpa=268&amp;vtp=1"/>
          <p:cNvSpPr/>
          <p:nvPr/>
        </p:nvSpPr>
        <p:spPr>
          <a:xfrm>
            <a:off x="2802700" y="2373200"/>
            <a:ext cx="1254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engineering</a:t>
            </a:r>
            <a:endParaRPr lang="en-US" altLang="zh-CN" sz="2000" dirty="0"/>
          </a:p>
        </p:txBody>
      </p:sp>
      <p:sp>
        <p:nvSpPr>
          <p:cNvPr id="4" name="QM_5_AN.630_1#1214711de.blank?vja=1&amp;pid=65ce4fda0&amp;color=0,0,0&amp;vpa=269&amp;vtp=1"/>
          <p:cNvSpPr/>
          <p:nvPr/>
        </p:nvSpPr>
        <p:spPr>
          <a:xfrm>
            <a:off x="985901" y="27669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functional</a:t>
            </a:r>
            <a:endParaRPr lang="en-US" altLang="zh-CN" sz="2000" dirty="0"/>
          </a:p>
        </p:txBody>
      </p:sp>
      <p:sp>
        <p:nvSpPr>
          <p:cNvPr id="5" name="QM_5_AN.631_1#1214711de.blank?vja=1&amp;pid=65ce4fda0&amp;color=0,0,0&amp;vpa=270&amp;vtp=1"/>
          <p:cNvSpPr/>
          <p:nvPr/>
        </p:nvSpPr>
        <p:spPr>
          <a:xfrm>
            <a:off x="10531539" y="3135200"/>
            <a:ext cx="817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a:t>
            </a:r>
            <a:endParaRPr lang="en-US" altLang="zh-CN" sz="2000" dirty="0"/>
          </a:p>
        </p:txBody>
      </p:sp>
      <p:sp>
        <p:nvSpPr>
          <p:cNvPr id="6" name="QM_5_AN.632_1#1214711de.blank?vja=1&amp;pid=65ce4fda0&amp;color=0,0,0&amp;vpa=271&amp;vtp=1"/>
          <p:cNvSpPr/>
          <p:nvPr/>
        </p:nvSpPr>
        <p:spPr>
          <a:xfrm>
            <a:off x="10658539" y="3528900"/>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closed</a:t>
            </a:r>
            <a:endParaRPr lang="en-US" altLang="zh-CN" sz="2000" dirty="0"/>
          </a:p>
        </p:txBody>
      </p:sp>
      <p:sp>
        <p:nvSpPr>
          <p:cNvPr id="7" name="QM_5_AN.633_1#1214711de.blank?vja=1&amp;pid=65ce4fda0&amp;color=0,0,0&amp;vpa=272&amp;vtp=1"/>
          <p:cNvSpPr/>
          <p:nvPr/>
        </p:nvSpPr>
        <p:spPr>
          <a:xfrm>
            <a:off x="7565390" y="4290900"/>
            <a:ext cx="649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walks</a:t>
            </a:r>
            <a:endParaRPr lang="en-US" altLang="zh-CN" sz="2000" dirty="0"/>
          </a:p>
        </p:txBody>
      </p:sp>
      <p:sp>
        <p:nvSpPr>
          <p:cNvPr id="8" name="QM_5_AN.634_1#1214711de.blank?vja=1&amp;pid=65ce4fda0&amp;color=0,0,0&amp;vpa=273&amp;vtp=1"/>
          <p:cNvSpPr/>
          <p:nvPr/>
        </p:nvSpPr>
        <p:spPr>
          <a:xfrm>
            <a:off x="2562606" y="5052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9" name="QM_5_AN.635_1#1214711de.blank?vja=1&amp;pid=65ce4fda0&amp;color=0,0,0&amp;vpa=274&amp;vtp=1"/>
          <p:cNvSpPr/>
          <p:nvPr/>
        </p:nvSpPr>
        <p:spPr>
          <a:xfrm>
            <a:off x="8973566" y="5052900"/>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favourites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28_1#1214711de?vja=1&amp;pid=65ce4fda0&amp;color=0,0,0&amp;vtp=1&amp;bt=1"/>
          <p:cNvSpPr/>
          <p:nvPr/>
        </p:nvSpPr>
        <p:spPr>
          <a:xfrm>
            <a:off x="722376" y="900000"/>
            <a:ext cx="10753344" cy="2247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retracing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（追溯）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England.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EX.639_1#1214711de?vja=1&amp;pid=65ce4fda0&amp;color=0,0,0&amp;vtp=1"/>
          <p:cNvSpPr/>
          <p:nvPr/>
        </p:nvSpPr>
        <p:spPr>
          <a:xfrm>
            <a:off x="722376" y="3187700"/>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介绍了位于英国伍尔贝丁花园的一座现代化动力玻璃温室和丝路花园。该玻璃温室由10个钢制的“萼片”构成，并配置了玻璃和铝材立面，这些萼片在温暖时节打开，寒冷之际关闭。花园中种植了通过丝绸之路引入英国的植物，突出了古代丝绸之路对现今英国花园的影响。</a:t>
            </a:r>
            <a:endParaRPr lang="en-US" altLang="zh-CN" sz="2000" dirty="0"/>
          </a:p>
        </p:txBody>
      </p:sp>
      <p:sp>
        <p:nvSpPr>
          <p:cNvPr id="4" name="QM_5_AN.636_1#1214711de.blank?vja=1&amp;pid=65ce4fda0&amp;color=0,0,0&amp;vpa=275&amp;vtp=1"/>
          <p:cNvSpPr/>
          <p:nvPr/>
        </p:nvSpPr>
        <p:spPr>
          <a:xfrm>
            <a:off x="4180078" y="16239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5" name="QM_5_AN.637_1#1214711de.blank?vja=1&amp;pid=65ce4fda0&amp;color=0,0,0&amp;vpa=276&amp;vtp=1"/>
          <p:cNvSpPr/>
          <p:nvPr/>
        </p:nvSpPr>
        <p:spPr>
          <a:xfrm>
            <a:off x="3376994" y="2377645"/>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6" name="QM_5_AN.638_1#1214711de.blank?vja=1&amp;pid=65ce4fda0&amp;color=0,0,0&amp;vpa=277&amp;vtp=1"/>
          <p:cNvSpPr/>
          <p:nvPr/>
        </p:nvSpPr>
        <p:spPr>
          <a:xfrm>
            <a:off x="3679571" y="2766900"/>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richness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500"/>
                                        <p:tgtEl>
                                          <p:spTgt spid="6">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bg/>
                                          </p:spTgt>
                                        </p:tgtEl>
                                        <p:attrNameLst>
                                          <p:attrName>style.visibility</p:attrName>
                                        </p:attrNameLst>
                                      </p:cBhvr>
                                      <p:to>
                                        <p:strVal val="visible"/>
                                      </p:to>
                                    </p:set>
                                    <p:animEffect transition="in" filter="fade">
                                      <p:cBhvr>
                                        <p:cTn id="25" dur="500"/>
                                        <p:tgtEl>
                                          <p:spTgt spid="3">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40_1#a63d76a3b?vja=1&amp;pid=1214711d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6_AN.641_1#a63d76a3b.blank?vja=1&amp;pid=1214711de&amp;color=0,0,0&amp;vpa=278&amp;vtp=1"/>
          <p:cNvSpPr/>
          <p:nvPr/>
        </p:nvSpPr>
        <p:spPr>
          <a:xfrm>
            <a:off x="1024001" y="845313"/>
            <a:ext cx="1254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engineering</a:t>
            </a:r>
            <a:endParaRPr lang="en-US" altLang="zh-CN" sz="2000" dirty="0"/>
          </a:p>
        </p:txBody>
      </p:sp>
      <p:sp>
        <p:nvSpPr>
          <p:cNvPr id="4" name="QB_6_AS.642_1#a63d76a3b?vja=1&amp;pid=1214711de&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句意为：最新的工程技术被用于创造这座具有保护功能且美观的建筑。分析句子成分可知，设空处作定语，修饰名词techniques，表示性质和特征，意为“工程（设计）”。故填engineering。</a:t>
            </a:r>
            <a:endParaRPr lang="en-US" altLang="zh-CN" sz="2200" dirty="0"/>
          </a:p>
        </p:txBody>
      </p:sp>
      <p:sp>
        <p:nvSpPr>
          <p:cNvPr id="5" name="QB_6_BD.643_1#349870754?vja=1&amp;pid=1214711de&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644_1#349870754.blank?vja=1&amp;pid=1214711de&amp;color=0,0,0&amp;vpa=279&amp;vtp=1"/>
          <p:cNvSpPr/>
          <p:nvPr/>
        </p:nvSpPr>
        <p:spPr>
          <a:xfrm>
            <a:off x="1049401" y="2084959"/>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functional</a:t>
            </a:r>
            <a:endParaRPr lang="en-US" altLang="zh-CN" sz="2000" dirty="0"/>
          </a:p>
        </p:txBody>
      </p:sp>
      <p:sp>
        <p:nvSpPr>
          <p:cNvPr id="7" name="QB_6_AS.645_1#349870754?vja=1&amp;pid=1214711de&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句意见上一题解析。分析句子成分可知，设空处作定语，修饰名词structure，结合句意可知，此处表示“实用的”,应用形容词。故填functional。</a:t>
            </a:r>
            <a:endParaRPr lang="en-US" altLang="zh-CN" sz="2200" dirty="0"/>
          </a:p>
        </p:txBody>
      </p:sp>
      <p:sp>
        <p:nvSpPr>
          <p:cNvPr id="8" name="QB_6_BD.646_1#8460ff485?vja=1&amp;pid=1214711de&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6_AN.647_1#8460ff485.blank?vja=1&amp;pid=1214711de&amp;color=0,0,0&amp;vpa=280&amp;vtp=1"/>
          <p:cNvSpPr/>
          <p:nvPr/>
        </p:nvSpPr>
        <p:spPr>
          <a:xfrm>
            <a:off x="1049401" y="3304159"/>
            <a:ext cx="817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a:t>
            </a:r>
            <a:endParaRPr lang="en-US" altLang="zh-CN" sz="2000" dirty="0"/>
          </a:p>
        </p:txBody>
      </p:sp>
      <p:sp>
        <p:nvSpPr>
          <p:cNvPr id="10" name="QB_6_AS.648_1#8460ff485?vja=1&amp;pid=1214711de&amp;color=0,0,0&amp;vtp=1"/>
          <p:cNvSpPr/>
          <p:nvPr/>
        </p:nvSpPr>
        <p:spPr>
          <a:xfrm>
            <a:off x="722376" y="37796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萼片在天气暖和时打开，给里面的植物提供阳光和新鲜空气。分析句子成分可知，句中已有谓语open，且设空处和谓语之间没有连词连接，故设空处应用非谓语动词；结合句意可知，设空处在句中作目的状语，应用动词不定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a:t>
            </a:r>
            <a:endParaRPr lang="en-US" altLang="zh-CN" sz="2200" dirty="0"/>
          </a:p>
        </p:txBody>
      </p:sp>
      <p:sp>
        <p:nvSpPr>
          <p:cNvPr id="11" name="QB_6_BD.649_1#701c27db0?vja=1&amp;pid=1214711de&amp;color=0,0,0&amp;vtp=1"/>
          <p:cNvSpPr/>
          <p:nvPr/>
        </p:nvSpPr>
        <p:spPr>
          <a:xfrm>
            <a:off x="722376" y="49551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2" name="QB_6_AN.650_1#701c27db0.blank?vja=1&amp;pid=1214711de&amp;color=0,0,0&amp;vpa=281&amp;vtp=1"/>
          <p:cNvSpPr/>
          <p:nvPr/>
        </p:nvSpPr>
        <p:spPr>
          <a:xfrm>
            <a:off x="1049401" y="4917059"/>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closed</a:t>
            </a:r>
            <a:endParaRPr lang="en-US" altLang="zh-CN" sz="2000" dirty="0"/>
          </a:p>
        </p:txBody>
      </p:sp>
      <p:sp>
        <p:nvSpPr>
          <p:cNvPr id="13" name="QB_6_AS.651_1#701c27db0?vja=1&amp;pid=1214711de&amp;color=0,0,0&amp;vtp=1"/>
          <p:cNvSpPr/>
          <p:nvPr/>
        </p:nvSpPr>
        <p:spPr>
          <a:xfrm>
            <a:off x="722376" y="5379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句意为：在寒冷的天气里，该温室保持关闭以保护植物。分析句子成分及句意可知，stays为连系动词，设空处作表语，结合句意可知，此处表示“关闭的”。故填closed。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651_2#701c27db0?vja=1&amp;pid=1214711de&amp;color=0,0,0&amp;mp=1&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本题易误填closely。学生容易将stays理解为实义动词，故判断此处用副词修饰动词。但结合语境可知,此处stay意为“保持”，为连系动词，后面接表语，故用形容词表状态。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2_1#0340a76f3?vja=1&amp;pid=1214711de&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653_1#0340a76f3.blank?vja=1&amp;pid=1214711de&amp;color=0,0,0&amp;mp=1&amp;vpa=282&amp;vtp=1"/>
          <p:cNvSpPr/>
          <p:nvPr/>
        </p:nvSpPr>
        <p:spPr>
          <a:xfrm>
            <a:off x="1011301" y="858013"/>
            <a:ext cx="649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walks</a:t>
            </a:r>
            <a:endParaRPr lang="en-US" altLang="zh-CN" sz="2000" dirty="0"/>
          </a:p>
        </p:txBody>
      </p:sp>
      <p:sp>
        <p:nvSpPr>
          <p:cNvPr id="4" name="QB_6_AS.654_1#0340a76f3?vja=1&amp;pid=1214711de&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外，环绕着温室的丝路花园陪伴着游客体验一段受到古代丝绸之路影响的旅程，正是通过古代丝绸之路，丝绸以及许多植物品种首次被带到不列颠。分析句子成分可知，本句为主从复合句，设空处在主句中作谓语，根据语境和下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contains可知，此处表示客观陈述，应用一般现在时；主语为单数概念，谓语动词应用单数形式。故填walks。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654_2#0340a76f3?vja=1&amp;pid=1214711de&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walk熟词生义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.行走；步行;散步</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.陪伴</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5_1#2754b86ec?vja=1&amp;pid=1214711d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6_AN.656_1#2754b86ec.blank?vja=1&amp;pid=1214711de&amp;color=0,0,0&amp;vpa=283&amp;vtp=1"/>
          <p:cNvSpPr/>
          <p:nvPr/>
        </p:nvSpPr>
        <p:spPr>
          <a:xfrm>
            <a:off x="1024001" y="858013"/>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6_AS.657_1#2754b86ec?vja=1&amp;pid=1214711de&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time为固定搭配，意为“第一次”。故填the。</a:t>
            </a:r>
            <a:endParaRPr lang="en-US" altLang="zh-CN" sz="2200" dirty="0"/>
          </a:p>
        </p:txBody>
      </p:sp>
      <p:sp>
        <p:nvSpPr>
          <p:cNvPr id="5" name="QB_6_BD.658_1#c09ccde2d?vja=1&amp;pid=1214711de&amp;color=0,0,0&amp;vtp=1"/>
          <p:cNvSpPr/>
          <p:nvPr/>
        </p:nvSpPr>
        <p:spPr>
          <a:xfrm>
            <a:off x="722376" y="16637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659_1#c09ccde2d.blank?vja=1&amp;pid=1214711de&amp;color=0,0,0&amp;vpa=284&amp;vtp=1"/>
          <p:cNvSpPr/>
          <p:nvPr/>
        </p:nvSpPr>
        <p:spPr>
          <a:xfrm>
            <a:off x="1049401" y="1625600"/>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favourites</a:t>
            </a:r>
            <a:endParaRPr lang="en-US" altLang="zh-CN" sz="2000" dirty="0"/>
          </a:p>
        </p:txBody>
      </p:sp>
      <p:sp>
        <p:nvSpPr>
          <p:cNvPr id="7" name="QB_6_AS.660_1#c09ccde2d?vja=1&amp;pid=1214711de&amp;color=0,0,0&amp;vtp=1"/>
          <p:cNvSpPr/>
          <p:nvPr/>
        </p:nvSpPr>
        <p:spPr>
          <a:xfrm>
            <a:off x="722376" y="20905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句意为：其中包括现代西方人最喜欢的植物，如迷迭香、薰衣草和茴香。分析句子成分可知，设空处作included的宾语，且被形容词modern和Western修饰，应用名词；根据下文的“such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rosemary,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lavender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fennel”可知，此处应填名词复数形式。故填favourites。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660_2#c09ccde2d?vja=1&amp;pid=1214711de&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favourite的词性活用</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学生熟悉的favourite为形容词，意为“特别受喜爱的”，但favourite也可作名词，意为“特别喜欢的人或物”，且为可数名词。如：This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favourites.这本书是我最喜欢的书之一。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1_1#f833e969f?vja=1&amp;pid=1214711d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662_1#f833e969f.blank?vja=1&amp;pid=1214711de&amp;color=0,0,0&amp;vpa=285&amp;vtp=1"/>
          <p:cNvSpPr/>
          <p:nvPr/>
        </p:nvSpPr>
        <p:spPr>
          <a:xfrm>
            <a:off x="1011301" y="858013"/>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4" name="QB_6_AS.663_1#f833e969f?vja=1&amp;pid=1214711de&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座玻璃温室是当代设计的一项伟大成就，将中国西南部的植物安置在丝绸之路的尽头，丝绸之路将这些植物从亚洲的原生地（中国）带到英国，实现了英国园艺的丰富多彩性。stand在此作不及物动词，表示“处于某种地位”，此处表示“这座温室是一项伟大成就”，设空处应用as表示“作为”。故填as。</a:t>
            </a:r>
            <a:endParaRPr lang="en-US" altLang="zh-CN" sz="2200" dirty="0"/>
          </a:p>
        </p:txBody>
      </p:sp>
      <p:sp>
        <p:nvSpPr>
          <p:cNvPr id="5" name="QB_6_BD.664_1#8128a2ff0?vja=1&amp;pid=1214711de&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665_1#8128a2ff0.blank?vja=1&amp;pid=1214711de&amp;color=0,0,0&amp;vpa=286&amp;vtp=1"/>
          <p:cNvSpPr/>
          <p:nvPr/>
        </p:nvSpPr>
        <p:spPr>
          <a:xfrm>
            <a:off x="1024001" y="2846959"/>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7" name="QB_6_AS.666_1#8128a2ff0?vja=1&amp;pid=1214711de&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句意见上一题解析。分析句子成分可知，设空处引导限制性定语从句，修饰先行词the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Route，指物,关系词在从句中作主语，应用关系代词which或that引导该从句。故填which或that。</a:t>
            </a:r>
            <a:endParaRPr lang="en-US" altLang="zh-CN" sz="2200" dirty="0"/>
          </a:p>
        </p:txBody>
      </p:sp>
      <p:sp>
        <p:nvSpPr>
          <p:cNvPr id="8" name="QB_6_BD.667_1#ca1398ba6?vja=1&amp;pid=1214711de&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6_AN.668_1#ca1398ba6.blank?vja=1&amp;pid=1214711de&amp;color=0,0,0&amp;vpa=287&amp;vtp=1"/>
          <p:cNvSpPr/>
          <p:nvPr/>
        </p:nvSpPr>
        <p:spPr>
          <a:xfrm>
            <a:off x="1151001" y="4078859"/>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richness</a:t>
            </a:r>
            <a:endParaRPr lang="en-US" altLang="zh-CN" sz="2000" dirty="0"/>
          </a:p>
        </p:txBody>
      </p:sp>
      <p:sp>
        <p:nvSpPr>
          <p:cNvPr id="10" name="QB_6_AS.669_1#ca1398ba6?vja=1&amp;pid=1214711de&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句意见第8题解析。分析句子成分可知，设空处作define的宾语，且被much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of和定冠词the修饰，应用名词形式,richness意为“丰富；富饶”，为不可数名词。故填richness。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70_1#3167b969b?vja=1&amp;pid=3eeb46f05&amp;color=0,0,0&amp;vtp=1&amp;bt=1"/>
          <p:cNvSpPr/>
          <p:nvPr/>
        </p:nvSpPr>
        <p:spPr>
          <a:xfrm>
            <a:off x="722376" y="896112"/>
            <a:ext cx="10753344" cy="732409"/>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假定你是学生会主席李华，你校学生会对来自英国的交换生就“汉语学习”进行了问卷调查，数据见下图。请写一篇发言稿在交换生会议上进行介绍。</a:t>
            </a:r>
            <a:endParaRPr lang="en-US" altLang="zh-CN" sz="2000" dirty="0"/>
          </a:p>
        </p:txBody>
      </p:sp>
      <p:pic>
        <p:nvPicPr>
          <p:cNvPr id="3" name="QO_5_BD.670_2#3167b969b?vja=1&amp;pid=3eeb46f0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12464" y="1765300"/>
            <a:ext cx="4773168"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670_3#3167b969b?vja=1&amp;pid=3eeb46f05&amp;color=0,0,0&amp;vtp=1"/>
          <p:cNvSpPr/>
          <p:nvPr/>
        </p:nvSpPr>
        <p:spPr>
          <a:xfrm>
            <a:off x="722376" y="3568700"/>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内容包括：1.介绍调查情况；2.阐述学习汉语的好处；3.发出倡议。</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注意：1.写作词数应为80个左右；</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2.可适当增加细节，以使行文连贯；</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3.开头和结尾已给出，不计入总词数。</a:t>
            </a:r>
            <a:endParaRPr lang="en-US" altLang="zh-CN" sz="2000" dirty="0"/>
          </a:p>
        </p:txBody>
      </p:sp>
      <p:sp>
        <p:nvSpPr>
          <p:cNvPr id="5" name="QO_5_BD.670_4#3167b969b?vja=0&amp;pid=3eeb46f05&amp;color=0,0,0&amp;vtp=1"/>
          <p:cNvSpPr/>
          <p:nvPr/>
        </p:nvSpPr>
        <p:spPr>
          <a:xfrm>
            <a:off x="722376" y="510044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endParaRPr lang="en-US" altLang="zh-CN" sz="2000" dirty="0"/>
          </a:p>
          <a:p>
            <a:pPr algn="l">
              <a:lnSpc>
                <a:spcPct val="125000"/>
              </a:lnSpc>
            </a:pPr>
            <a:endParaRPr lang="en-US" altLang="zh-CN" sz="2000" dirty="0"/>
          </a:p>
        </p:txBody>
      </p:sp>
      <p:sp>
        <p:nvSpPr>
          <p:cNvPr id="6" name="QO_5_BD.670_4#3167b969b?vja=0&amp;pid=3eeb46f05&amp;color=0,0,0&amp;vtp=1"/>
          <p:cNvSpPr/>
          <p:nvPr/>
        </p:nvSpPr>
        <p:spPr>
          <a:xfrm>
            <a:off x="722376" y="5059553"/>
            <a:ext cx="10753344" cy="732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____________________________________________________________________________________________________________________</a:t>
            </a:r>
            <a:endParaRPr lang="en-US" altLang="zh-CN" sz="2000" dirty="0"/>
          </a:p>
        </p:txBody>
      </p:sp>
      <p:sp>
        <p:nvSpPr>
          <p:cNvPr id="7" name="QO_5_BD.670_5#3167b969b?vja=1&amp;pid=3eeb46f05&amp;color=0,0,0&amp;vtp=1"/>
          <p:cNvSpPr/>
          <p:nvPr/>
        </p:nvSpPr>
        <p:spPr>
          <a:xfrm>
            <a:off x="722376" y="58254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3_1#fe4562cc4?vja=1&amp;pid=f37ce2e5f&amp;color=0,0,0&amp;vtp=1&amp;bt=1"/>
          <p:cNvSpPr/>
          <p:nvPr/>
        </p:nvSpPr>
        <p:spPr>
          <a:xfrm>
            <a:off x="722376" y="900000"/>
            <a:ext cx="10753344" cy="3771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[湖北恩施高中教育联盟2025高二期中]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Nursena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Manisa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Aegean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February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celebration.“Wherever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#1.1.1</a:t>
            </a:r>
            <a:endParaRPr lang="en-US" altLang="zh-CN" sz="2000" dirty="0"/>
          </a:p>
        </p:txBody>
      </p:sp>
      <p:sp>
        <p:nvSpPr>
          <p:cNvPr id="3" name="QM_6_AN.104_1#fe4562cc4.blank?vja=1&amp;pid=f37ce2e5f&amp;color=0,0,0&amp;vpa=56&amp;vtp=1"/>
          <p:cNvSpPr/>
          <p:nvPr/>
        </p:nvSpPr>
        <p:spPr>
          <a:xfrm>
            <a:off x="973201" y="2004900"/>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M_6_AN.105_1#fe4562cc4.blank?vja=1&amp;pid=f37ce2e5f&amp;color=0,0,0&amp;vpa=57&amp;vtp=1"/>
          <p:cNvSpPr/>
          <p:nvPr/>
        </p:nvSpPr>
        <p:spPr>
          <a:xfrm>
            <a:off x="3991420" y="23732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previously</a:t>
            </a:r>
            <a:endParaRPr lang="en-US" altLang="zh-CN" sz="2000" dirty="0"/>
          </a:p>
        </p:txBody>
      </p:sp>
      <p:sp>
        <p:nvSpPr>
          <p:cNvPr id="5" name="QM_6_AN.106_1#fe4562cc4.blank?vja=1&amp;pid=f37ce2e5f&amp;color=0,0,0&amp;vpa=58&amp;vtp=1"/>
          <p:cNvSpPr/>
          <p:nvPr/>
        </p:nvSpPr>
        <p:spPr>
          <a:xfrm>
            <a:off x="4650042" y="2766900"/>
            <a:ext cx="803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000" dirty="0"/>
          </a:p>
        </p:txBody>
      </p:sp>
      <p:sp>
        <p:nvSpPr>
          <p:cNvPr id="6" name="QM_6_AN.107_1#fe4562cc4.blank?vja=1&amp;pid=f37ce2e5f&amp;color=0,0,0&amp;vpa=59&amp;vtp=1"/>
          <p:cNvSpPr/>
          <p:nvPr/>
        </p:nvSpPr>
        <p:spPr>
          <a:xfrm>
            <a:off x="8593709" y="3147900"/>
            <a:ext cx="14509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2000" dirty="0"/>
          </a:p>
        </p:txBody>
      </p:sp>
      <p:sp>
        <p:nvSpPr>
          <p:cNvPr id="7" name="QM_6_AN.108_1#fe4562cc4.blank?vja=1&amp;pid=f37ce2e5f&amp;color=0,0,0&amp;vpa=60&amp;vtp=1"/>
          <p:cNvSpPr/>
          <p:nvPr/>
        </p:nvSpPr>
        <p:spPr>
          <a:xfrm>
            <a:off x="8458518" y="3909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72_1#3167b969b?vja=1&amp;pid=3eeb46f05&amp;color=0,0,0&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【思路点拨】</a:t>
            </a:r>
            <a:endParaRPr lang="en-US" altLang="zh-CN" sz="2000" dirty="0"/>
          </a:p>
        </p:txBody>
      </p:sp>
      <p:pic>
        <p:nvPicPr>
          <p:cNvPr id="3" name="QO_5_AS.672_2#3167b969b?vja=1&amp;pid=3eeb46f0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11880" y="1384124"/>
            <a:ext cx="4965192" cy="26609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O_5_AN.671_1#3167b969b?vja=1&amp;pid=3eeb46f05&amp;color=0,0,0&amp;vtp=1&amp;bt=1"/>
          <p:cNvSpPr/>
          <p:nvPr/>
        </p:nvSpPr>
        <p:spPr>
          <a:xfrm>
            <a:off x="722376" y="865485"/>
            <a:ext cx="10753344" cy="3776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l">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Hello,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everyone!</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regarding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Chinese.We’re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91%</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upcoming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activities.By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Chinese,you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a:p>
            <a:pPr algn="l">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2000" dirty="0"/>
          </a:p>
          <a:p>
            <a:pPr algn="l">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all.Thank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cec144873?vja=1&amp;pid=3eeb46f05&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cec144873?vja=1&amp;pid=3eeb46f05&amp;color=0,0,0&amp;tib=255,255,255&amp;iip=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cec144873?vja=1&amp;pid=3eeb46f05&amp;color=0,0,0&amp;vtp=1"/>
          <p:cNvSpPr/>
          <p:nvPr/>
        </p:nvSpPr>
        <p:spPr>
          <a:xfrm>
            <a:off x="722377" y="1737184"/>
            <a:ext cx="10749631" cy="1871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1.decline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.减少；下降；衰落</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.婉言拒绝</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2.sustainable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.可持续的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3.emission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.［C］排放物</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［U］排放</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4.ultimately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.最终；最后</a:t>
            </a:r>
            <a:endParaRPr lang="en-US" altLang="zh-CN" sz="100" dirty="0"/>
          </a:p>
        </p:txBody>
      </p:sp>
    </p:spTree>
  </p:cSld>
  <p:clrMapOvr>
    <a:masterClrMapping/>
  </p:clrMapOvr>
  <p:transition>
    <p:fade/>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9_1#fe4562cc4?vja=1&amp;pid=f37ce2e5f&amp;color=0,0,0&amp;mp=1&amp;vtp=1&amp;bt=1"/>
          <p:cNvSpPr/>
          <p:nvPr/>
        </p:nvSpPr>
        <p:spPr>
          <a:xfrm>
            <a:off x="722376" y="900000"/>
            <a:ext cx="10753344" cy="30099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Tianjin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cherished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zongzi</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Nevruz,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sz="2000" dirty="0"/>
          </a:p>
        </p:txBody>
      </p:sp>
      <p:sp>
        <p:nvSpPr>
          <p:cNvPr id="3" name="QM_6_AN.110_1#fe4562cc4.blank?vja=1&amp;pid=f37ce2e5f&amp;color=0,0,0&amp;mp=1&amp;vpa=61&amp;vtp=1"/>
          <p:cNvSpPr/>
          <p:nvPr/>
        </p:nvSpPr>
        <p:spPr>
          <a:xfrm>
            <a:off x="5474081" y="12302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supportive</a:t>
            </a:r>
            <a:endParaRPr lang="en-US" altLang="zh-CN" sz="2000" dirty="0"/>
          </a:p>
        </p:txBody>
      </p:sp>
      <p:sp>
        <p:nvSpPr>
          <p:cNvPr id="4" name="QM_6_AN.111_1#fe4562cc4.blank?vja=1&amp;pid=f37ce2e5f&amp;color=0,0,0&amp;mp=1&amp;vpa=62&amp;vtp=1"/>
          <p:cNvSpPr/>
          <p:nvPr/>
        </p:nvSpPr>
        <p:spPr>
          <a:xfrm>
            <a:off x="4848416" y="1611200"/>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5" name="QM_6_AN.112_1#fe4562cc4.blank?vja=1&amp;pid=f37ce2e5f&amp;color=0,0,0&amp;mp=1&amp;vpa=63&amp;vtp=1"/>
          <p:cNvSpPr/>
          <p:nvPr/>
        </p:nvSpPr>
        <p:spPr>
          <a:xfrm>
            <a:off x="5075111" y="2385900"/>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occasions</a:t>
            </a:r>
            <a:endParaRPr lang="en-US" altLang="zh-CN" sz="2000" dirty="0"/>
          </a:p>
        </p:txBody>
      </p:sp>
      <p:sp>
        <p:nvSpPr>
          <p:cNvPr id="6" name="QM_6_AN.113_1#fe4562cc4.blank?vja=1&amp;pid=f37ce2e5f&amp;color=0,0,0&amp;mp=1&amp;vpa=64&amp;vtp=1"/>
          <p:cNvSpPr/>
          <p:nvPr/>
        </p:nvSpPr>
        <p:spPr>
          <a:xfrm>
            <a:off x="5417439" y="2766900"/>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7" name="QM_6_AN.114_1#fe4562cc4.blank?vja=1&amp;pid=f37ce2e5f&amp;color=0,0,0&amp;mp=1&amp;vpa=65&amp;vtp=1"/>
          <p:cNvSpPr/>
          <p:nvPr/>
        </p:nvSpPr>
        <p:spPr>
          <a:xfrm>
            <a:off x="2676589" y="3528900"/>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arrival</a:t>
            </a:r>
            <a:endParaRPr lang="en-US" altLang="zh-CN" sz="2000" dirty="0"/>
          </a:p>
        </p:txBody>
      </p:sp>
      <p:sp>
        <p:nvSpPr>
          <p:cNvPr id="8" name="QM_6_EX.115_1#fe4562cc4?vja=1&amp;pid=f37ce2e5f&amp;color=0,0,0&amp;vtp=1"/>
          <p:cNvSpPr/>
          <p:nvPr/>
        </p:nvSpPr>
        <p:spPr>
          <a:xfrm>
            <a:off x="722376" y="39495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本文是一篇记叙文。文章讲述了土耳其女孩努尔塞纳·布鲁什受姐姐影响来到中国，通过春节、端午节等节日体验中国文化。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6_1#87aad6c76?vja=1&amp;pid=fe4562cc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117_1#87aad6c76.blank?vja=1&amp;pid=fe4562cc4&amp;color=0,0,0&amp;vpa=66&amp;vtp=1"/>
          <p:cNvSpPr/>
          <p:nvPr/>
        </p:nvSpPr>
        <p:spPr>
          <a:xfrm>
            <a:off x="1036701" y="858013"/>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7_AS.118_1#87aad6c76?vja=1&amp;pid=fe4562cc4&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句意为：来自土耳其爱琴海沿岸马尼萨的19岁女孩努尔塞纳·布鲁什由于中国的食物和她在中国各地的旅行对中国文化产生了兴趣。develop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产生兴趣，培养对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的爱好”。故填for。</a:t>
            </a:r>
            <a:endParaRPr lang="en-US" altLang="zh-CN" sz="2200" dirty="0"/>
          </a:p>
        </p:txBody>
      </p:sp>
      <p:sp>
        <p:nvSpPr>
          <p:cNvPr id="5" name="QB_7_BD.119_1#39383b3a9?vja=1&amp;pid=fe4562cc4&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20_1#39383b3a9.blank?vja=1&amp;pid=fe4562cc4&amp;color=0,0,0&amp;vpa=67&amp;vtp=1"/>
          <p:cNvSpPr/>
          <p:nvPr/>
        </p:nvSpPr>
        <p:spPr>
          <a:xfrm>
            <a:off x="1024001" y="2440559"/>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previously</a:t>
            </a:r>
            <a:endParaRPr lang="en-US" altLang="zh-CN" sz="2000" dirty="0"/>
          </a:p>
        </p:txBody>
      </p:sp>
      <p:sp>
        <p:nvSpPr>
          <p:cNvPr id="7" name="QB_7_AS.121_1#39383b3a9?vja=1&amp;pid=fe4562cc4&amp;color=0,0,0&amp;vtp=1"/>
          <p:cNvSpPr/>
          <p:nvPr/>
        </p:nvSpPr>
        <p:spPr>
          <a:xfrm>
            <a:off x="722376" y="2916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句意为：她的姐姐之前在中国的厦门大学学习人工智能，力劝她勇敢迈出一步，去探索中国。设空处作状语，修饰动词studied，应用副词previously，意为“先前，以前”。故填previously。</a:t>
            </a:r>
            <a:endParaRPr lang="en-US" altLang="zh-CN" sz="2200" dirty="0"/>
          </a:p>
        </p:txBody>
      </p:sp>
      <p:sp>
        <p:nvSpPr>
          <p:cNvPr id="8" name="QB_7_BD.122_1#af2933ed0?vja=1&amp;pid=fe4562cc4&amp;color=0,0,0&amp;vtp=1"/>
          <p:cNvSpPr/>
          <p:nvPr/>
        </p:nvSpPr>
        <p:spPr>
          <a:xfrm>
            <a:off x="722376" y="3723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123_1#af2933ed0.blank?vja=1&amp;pid=fe4562cc4&amp;color=0,0,0&amp;vpa=68&amp;vtp=1"/>
          <p:cNvSpPr/>
          <p:nvPr/>
        </p:nvSpPr>
        <p:spPr>
          <a:xfrm>
            <a:off x="1062101" y="3685159"/>
            <a:ext cx="803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000" dirty="0"/>
          </a:p>
        </p:txBody>
      </p:sp>
      <p:sp>
        <p:nvSpPr>
          <p:cNvPr id="10" name="QB_7_AS.124_1#af2933ed0?vja=1&amp;pid=fe4562cc4&amp;color=0,0,0&amp;vtp=1"/>
          <p:cNvSpPr/>
          <p:nvPr/>
        </p:nvSpPr>
        <p:spPr>
          <a:xfrm>
            <a:off x="722376" y="41479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句意见上一题解析。urge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sth为固定短语，意为“敦促/力劝某人做某事”。故填to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5_1#f43b4d01e?vja=1&amp;pid=fe4562cc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3" name="QB_7_AN.126_1#f43b4d01e.blank?vja=1&amp;pid=fe4562cc4&amp;color=0,0,0&amp;vpa=69&amp;vtp=1"/>
          <p:cNvSpPr/>
          <p:nvPr/>
        </p:nvSpPr>
        <p:spPr>
          <a:xfrm>
            <a:off x="1049401" y="858013"/>
            <a:ext cx="14509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2000" dirty="0"/>
          </a:p>
        </p:txBody>
      </p:sp>
      <p:sp>
        <p:nvSpPr>
          <p:cNvPr id="4" name="QB_7_AS.127_1#f43b4d01e?vja=1&amp;pid=fe4562cc4&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句意为：2024年2月，她恰好在春节前抵达中国，立刻就被热闹的庆祝氛围吸引了。and连接并列谓语reached和设空处，根据时间状语In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February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2024可知，此处在叙述过去发生的事情，应用一般过去时；attract和主语she之间为被动关系，应用被动语态；主语she为第三人称单数，助动词应用was。故填was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2200" dirty="0"/>
          </a:p>
        </p:txBody>
      </p:sp>
      <p:sp>
        <p:nvSpPr>
          <p:cNvPr id="5" name="QB_7_BD.128_1#b8d45e99f?vja=1&amp;pid=fe4562cc4&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29_1#b8d45e99f.blank?vja=1&amp;pid=fe4562cc4&amp;color=0,0,0&amp;vpa=70&amp;vtp=1"/>
          <p:cNvSpPr/>
          <p:nvPr/>
        </p:nvSpPr>
        <p:spPr>
          <a:xfrm>
            <a:off x="1062101" y="2834259"/>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130_1#b8d45e99f?vja=1&amp;pid=fe4562cc4&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所到之处，街上都布满了红色——一种象征庆祝和好运的颜色。这对我来说是一个全新的篇章和经历。”布鲁什说。此处泛指“一个全新的篇章和经历”，应用不定冠词修饰，且completely的发音以辅音音素开头，故填a。</a:t>
            </a:r>
            <a:endParaRPr lang="en-US" altLang="zh-CN" sz="2200" dirty="0"/>
          </a:p>
        </p:txBody>
      </p:sp>
      <p:sp>
        <p:nvSpPr>
          <p:cNvPr id="8" name="QB_7_BD.131_1#032ba5f9d?vja=1&amp;pid=fe4562cc4&amp;color=0,0,0&amp;vtp=1"/>
          <p:cNvSpPr/>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32_1#032ba5f9d.blank?vja=1&amp;pid=fe4562cc4&amp;color=0,0,0&amp;vpa=71&amp;vtp=1"/>
          <p:cNvSpPr/>
          <p:nvPr/>
        </p:nvSpPr>
        <p:spPr>
          <a:xfrm>
            <a:off x="1024001" y="4434459"/>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supportive</a:t>
            </a:r>
            <a:endParaRPr lang="en-US" altLang="zh-CN" sz="2000" dirty="0"/>
          </a:p>
        </p:txBody>
      </p:sp>
      <p:sp>
        <p:nvSpPr>
          <p:cNvPr id="10" name="QB_7_AS.133_1#032ba5f9d?vja=1&amp;pid=fe4562cc4&amp;color=0,0,0&amp;vtp=1"/>
          <p:cNvSpPr/>
          <p:nvPr/>
        </p:nvSpPr>
        <p:spPr>
          <a:xfrm>
            <a:off x="722376" y="49099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布鲁什说：“这里的老师非常支持我，也很友好，创造了舒适的学习环境。我受到鼓舞，去练习说中文，不再担心犯错，学习也比以前更努力了。”设空处和形容词friendly并列，共同作表语，应用形容词supportive，意为“支持的，给予帮助的”。故填support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4_1#76ee3b3ae?vja=1&amp;pid=fe4562cc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35_1#76ee3b3ae.blank?vja=1&amp;pid=fe4562cc4&amp;color=0,0,0&amp;vpa=72&amp;vtp=1"/>
          <p:cNvSpPr/>
          <p:nvPr/>
        </p:nvSpPr>
        <p:spPr>
          <a:xfrm>
            <a:off x="1024001" y="845313"/>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4" name="QB_7_AS.136_1#76ee3b3ae?vja=1&amp;pid=fe4562cc4&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句意见上一题解析。句中已有谓语worked，所以设空处应用非谓语形式；inspire与主语I之间为逻辑上的被动关系，应用过去分词形式作状语，且句首单词的首字母应大写。故填Inspired。</a:t>
            </a:r>
            <a:endParaRPr lang="en-US" altLang="zh-CN" sz="2200" dirty="0"/>
          </a:p>
        </p:txBody>
      </p:sp>
      <p:sp>
        <p:nvSpPr>
          <p:cNvPr id="5" name="QB_7_BD.137_1#1fc82aa08?vja=1&amp;pid=fe4562cc4&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138_1#1fc82aa08.blank?vja=1&amp;pid=fe4562cc4&amp;color=0,0,0&amp;vpa=73&amp;vtp=1"/>
          <p:cNvSpPr/>
          <p:nvPr/>
        </p:nvSpPr>
        <p:spPr>
          <a:xfrm>
            <a:off x="998601" y="2084959"/>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occasions</a:t>
            </a:r>
            <a:endParaRPr lang="en-US" altLang="zh-CN" sz="2000" dirty="0"/>
          </a:p>
        </p:txBody>
      </p:sp>
      <p:sp>
        <p:nvSpPr>
          <p:cNvPr id="7" name="QB_7_AS.139_1#1fc82aa08?vja=1&amp;pid=fe4562cc4&amp;color=0,0,0&amp;vtp=1"/>
          <p:cNvSpPr/>
          <p:nvPr/>
        </p:nvSpPr>
        <p:spPr>
          <a:xfrm>
            <a:off x="722376" y="2547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句意为：布鲁什最珍视的时刻之一是2024年和同学们一起庆祝端午节，在那天她也度过了自己的生日，并且有了学习如何包粽子的机会。occasion在此意为“时刻，特别的事情”，为可数名词，“one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of+可数名词复数”为固定结构，表示“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之一”。故填occasions。</a:t>
            </a:r>
            <a:endParaRPr lang="en-US" altLang="zh-CN" sz="2200" dirty="0"/>
          </a:p>
        </p:txBody>
      </p:sp>
      <p:sp>
        <p:nvSpPr>
          <p:cNvPr id="8" name="QB_7_BD.140_1#c345eed84?vja=1&amp;pid=fe4562cc4&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141_1#c345eed84.blank?vja=1&amp;pid=fe4562cc4&amp;color=0,0,0&amp;vpa=74&amp;vtp=1"/>
          <p:cNvSpPr/>
          <p:nvPr/>
        </p:nvSpPr>
        <p:spPr>
          <a:xfrm>
            <a:off x="1036701" y="3697859"/>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10" name="QB_7_AS.142_1#c345eed84?vja=1&amp;pid=fe4562cc4&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句意见上一题解析。设空处引导非限制性定语从句，先行词为the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Festival，关系词在从句中作时间状语，应用关系副词when引导该从句。故填when。</a:t>
            </a:r>
            <a:endParaRPr lang="en-US" altLang="zh-CN" sz="2200" dirty="0"/>
          </a:p>
        </p:txBody>
      </p:sp>
      <p:sp>
        <p:nvSpPr>
          <p:cNvPr id="11" name="QB_7_BD.143_1#9f8642451?vja=1&amp;pid=fe4562cc4&amp;color=0,0,0&amp;vtp=1"/>
          <p:cNvSpPr/>
          <p:nvPr/>
        </p:nvSpPr>
        <p:spPr>
          <a:xfrm>
            <a:off x="722376" y="4967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2" name="QB_7_AN.144_1#9f8642451.blank?vja=1&amp;pid=fe4562cc4&amp;color=0,0,0&amp;vpa=75&amp;vtp=1"/>
          <p:cNvSpPr/>
          <p:nvPr/>
        </p:nvSpPr>
        <p:spPr>
          <a:xfrm>
            <a:off x="1163701" y="4929759"/>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arrival</a:t>
            </a:r>
            <a:endParaRPr lang="en-US" altLang="zh-CN" sz="2000" dirty="0"/>
          </a:p>
        </p:txBody>
      </p:sp>
      <p:sp>
        <p:nvSpPr>
          <p:cNvPr id="13" name="QB_7_AS.145_1#9f8642451?vja=1&amp;pid=fe4562cc4&amp;color=0,0,0&amp;vtp=1"/>
          <p:cNvSpPr/>
          <p:nvPr/>
        </p:nvSpPr>
        <p:spPr>
          <a:xfrm>
            <a:off x="722376" y="53925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句意为：“这让我想起了土耳其的诺鲁孜节——一个庆祝春天的到来的节日。”布鲁什说。the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arrival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sth为固定短语，意为“某事物的到来；某事件（或一段时间）的开始”。故填arrival。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2ab3d487.fixed?vja=1&amp;pid=eb6a118b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52ab3d487.fixed?vja=1&amp;pid=eb6a118b5&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52ab3d487.fixed?vja=1&amp;pid=eb6a118b5&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52ab3d487.fixed?vja=1&amp;pid=eb6a118b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2eb18ca70.fixed?vja=1&amp;pid=7ba1c6912&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选择性必修第四册</a:t>
            </a:r>
            <a:endParaRPr lang="en-US" altLang="zh-CN" sz="2000" dirty="0"/>
          </a:p>
        </p:txBody>
      </p:sp>
      <p:sp>
        <p:nvSpPr>
          <p:cNvPr id="3" name="C_2_BD#2eb18ca70.fixed?vja=1&amp;pid=7ba1c6912&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each</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other</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6_1#495401751?vja=1&amp;pid=3afe5f09c&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[辽宁沈阳一二〇中学2025高二质量监测]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teleconferencing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cabinets.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face-to-face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6_1#495401751?vja=1&amp;pid=3afe5f09c&amp;color=0,0,0&amp;vtp=1&amp;bt=1"/>
          <p:cNvSpPr/>
          <p:nvPr/>
        </p:nvSpPr>
        <p:spPr>
          <a:xfrm>
            <a:off x="722376" y="900000"/>
            <a:ext cx="10753344" cy="4152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Rs”—Reach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EX.147_1#495401751?vja=1&amp;pid=3afe5f09c&amp;color=0,0,0&amp;vtp=1"/>
          <p:cNvSpPr/>
          <p:nvPr/>
        </p:nvSpPr>
        <p:spPr>
          <a:xfrm>
            <a:off x="722376" y="5093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本文是一篇记叙文。文章主要讲述了作者退休后在一家非营利组织的虚拟环境下工作，起初感到孤独，之后通过多种方式与团队成员建立了真实且紧密的联系。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8_1#51a531855?vja=1&amp;pid=49540175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9_1#51a531855.bracket?vja=1&amp;pid=495401751&amp;color=0,0,0&amp;vpa=76&amp;vtp=1"/>
          <p:cNvSpPr/>
          <p:nvPr/>
        </p:nvSpPr>
        <p:spPr>
          <a:xfrm>
            <a:off x="597554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48_2#51a531855.choices?vja=1&amp;pid=49540175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p:txBody>
      </p:sp>
      <p:sp>
        <p:nvSpPr>
          <p:cNvPr id="5" name="QC_7_AS.150_1#51a531855?vja=1&amp;pid=495401751&amp;color=0,0,0&amp;vtp=1"/>
          <p:cNvSpPr/>
          <p:nvPr/>
        </p:nvSpPr>
        <p:spPr>
          <a:xfrm>
            <a:off x="722376" y="2077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anticipate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loneliness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felt.The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replacement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face-to-face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contact.”可知，超出作者预期的是缺乏面对面的交流，即缺乏人际联系。故选A项。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1_1#ada234c94?vja=1&amp;pid=49540175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2_1#ada234c94.bracket?vja=1&amp;pid=495401751&amp;color=0,0,0&amp;vpa=77&amp;vtp=1"/>
          <p:cNvSpPr/>
          <p:nvPr/>
        </p:nvSpPr>
        <p:spPr>
          <a:xfrm>
            <a:off x="6350127"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1_2#ada234c94.choices?vja=1&amp;pid=49540175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endParaRPr lang="en-US" altLang="zh-CN" sz="2000" dirty="0"/>
          </a:p>
        </p:txBody>
      </p:sp>
      <p:sp>
        <p:nvSpPr>
          <p:cNvPr id="5" name="QC_7_AS.153_1#ada234c94?vja=1&amp;pid=495401751&amp;color=0,0,0&amp;vtp=1"/>
          <p:cNvSpPr/>
          <p:nvPr/>
        </p:nvSpPr>
        <p:spPr>
          <a:xfrm>
            <a:off x="722376" y="2839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instituted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Brief’—an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newsletter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respective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initiatives.”可知，“每周团队简报”旨在了解团队成员项目的新进展。故选D项。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4_1#dad2f29fd?vja=1&amp;pid=49540175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5_1#dad2f29fd.bracket?vja=1&amp;pid=495401751&amp;color=0,0,0&amp;vpa=78&amp;vtp=1"/>
          <p:cNvSpPr/>
          <p:nvPr/>
        </p:nvSpPr>
        <p:spPr>
          <a:xfrm>
            <a:off x="74613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4_2#dad2f29fd.choices?vja=1&amp;pid=49540175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outcome.</a:t>
            </a:r>
            <a:endParaRPr lang="en-US" altLang="zh-CN" sz="2000" dirty="0"/>
          </a:p>
        </p:txBody>
      </p:sp>
      <p:sp>
        <p:nvSpPr>
          <p:cNvPr id="5" name="QC_7_AS.156_1#dad2f29fd?vja=1&amp;pid=495401751&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emails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warmth.I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responding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to.”可知，作者提到自己会以尊重和热情的态度回复邮件，在回应之前，会先倾听，同时，作者也尽力在回复中融入一丝温暖。由此可推知，作者通过呈现自己的做法来解释“回应”这一提醒。故选C项。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7_1#4777de551?vja=1&amp;pid=495401751&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8_1#4777de551.bracket?vja=1&amp;pid=495401751&amp;color=0,0,0&amp;mp=1&amp;vpa=79&amp;vtp=1"/>
          <p:cNvSpPr/>
          <p:nvPr/>
        </p:nvSpPr>
        <p:spPr>
          <a:xfrm>
            <a:off x="70215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7_2#4777de551.choices?vja=1&amp;pid=495401751&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611755" algn="l"/>
                <a:tab pos="5160010" algn="l"/>
                <a:tab pos="808926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Ambiguous.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endParaRPr lang="en-US" altLang="zh-CN" sz="2000" dirty="0"/>
          </a:p>
        </p:txBody>
      </p:sp>
      <p:sp>
        <p:nvSpPr>
          <p:cNvPr id="5" name="QC_7_AS.159_1#4777de551?vja=1&amp;pid=495401751&amp;color=0,0,0&amp;vtp=1"/>
          <p:cNvSpPr/>
          <p:nvPr/>
        </p:nvSpPr>
        <p:spPr>
          <a:xfrm>
            <a:off x="722376" y="1696847"/>
            <a:ext cx="10753344" cy="1532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推理判断题。根据倒数第二段中的“Consequently,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energised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other.”和最后一段内容可知，整个团队都因彼此支持而充满活力，作者现在感觉自己与团队成员在职业和个人层面都产生了紧密的联系。因此，作者对自己目前的状况感到满意。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0_1#2e50bc8cc?vja=1&amp;pid=3afe5f09c&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[湘豫名校联考2024模拟]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give-and-take.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Malini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Canisius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capuchin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monkeys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chimpanzees,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（灵长目动物）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0_1#2e50bc8cc?vja=1&amp;pid=3afe5f09c&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stickers—they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Schnitker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Nelson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Nelson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61_1#2e50bc8cc?vja=1&amp;pid=3afe5f09c&amp;color=0,0,0&amp;mp=1&amp;vtp=1&amp;bt=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本文是一篇说明文。文章主要介绍的是人类是如何在进化过程中做到心存感恩以及表达感恩的。</a:t>
            </a:r>
            <a:endParaRPr lang="en-US" altLang="zh-CN" sz="2000" dirty="0"/>
          </a:p>
        </p:txBody>
      </p:sp>
      <p:sp>
        <p:nvSpPr>
          <p:cNvPr id="3" name="QC_7_BD.162_1#4a679d606?vja=1&amp;pid=2e50bc8cc&amp;color=0,0,0&amp;vtp=1"/>
          <p:cNvSpPr/>
          <p:nvPr/>
        </p:nvSpPr>
        <p:spPr>
          <a:xfrm>
            <a:off x="722376" y="166568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7_AN.163_1#4a679d606.bracket?vja=1&amp;pid=2e50bc8cc&amp;color=0,0,0&amp;vpa=80&amp;vtp=1"/>
          <p:cNvSpPr/>
          <p:nvPr/>
        </p:nvSpPr>
        <p:spPr>
          <a:xfrm>
            <a:off x="9640951" y="166568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C_7_BD.162_2#4a679d606.choices?vja=1&amp;pid=2e50bc8cc&amp;color=0,0,0&amp;vtp=1"/>
          <p:cNvSpPr/>
          <p:nvPr/>
        </p:nvSpPr>
        <p:spPr>
          <a:xfrm>
            <a:off x="722376" y="2046683"/>
            <a:ext cx="10753344" cy="347853"/>
          </a:xfrm>
          <a:prstGeom prst="rect">
            <a:avLst/>
          </a:prstGeom>
          <a:noFill/>
        </p:spPr>
        <p:txBody>
          <a:bodyPr wrap="square" lIns="0" tIns="0" rIns="0" bIns="0" rtlCol="0" anchor="t"/>
          <a:lstStyle/>
          <a:p>
            <a:pPr>
              <a:lnSpc>
                <a:spcPct val="125000"/>
              </a:lnSpc>
              <a:tabLst>
                <a:tab pos="2741930" algn="l"/>
                <a:tab pos="5471160" algn="l"/>
                <a:tab pos="798449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intelligent.</a:t>
            </a:r>
            <a:endParaRPr lang="en-US" altLang="zh-CN" sz="2000" dirty="0"/>
          </a:p>
        </p:txBody>
      </p:sp>
      <p:sp>
        <p:nvSpPr>
          <p:cNvPr id="6" name="QC_7_AS.164_1#4a679d606?vja=1&amp;pid=2e50bc8cc&amp;color=0,0,0&amp;vtp=1"/>
          <p:cNvSpPr/>
          <p:nvPr/>
        </p:nvSpPr>
        <p:spPr>
          <a:xfrm>
            <a:off x="722376" y="2471371"/>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survive.”可推知，感激在帮助我们的祖先团结并生存下来方面发挥了关键作用。故选A项。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5_1#c4b3d6def?vja=1&amp;pid=2e50bc8c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6_1#c4b3d6def.bracket?vja=1&amp;pid=2e50bc8cc&amp;color=0,0,0&amp;vpa=81&amp;vtp=1"/>
          <p:cNvSpPr/>
          <p:nvPr/>
        </p:nvSpPr>
        <p:spPr>
          <a:xfrm>
            <a:off x="85852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5_2#c4b3d6def.choices?vja=1&amp;pid=2e50bc8cc&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give-and-take.</a:t>
            </a:r>
            <a:endParaRPr lang="en-US" altLang="zh-CN" sz="2000" dirty="0"/>
          </a:p>
        </p:txBody>
      </p:sp>
      <p:sp>
        <p:nvSpPr>
          <p:cNvPr id="5" name="QC_7_AS.167_1#c4b3d6def?vja=1&amp;pid=2e50bc8cc&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Schnitker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general—even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first.”可推知，文中提及的这种分享贴纸的行为表明感恩并不仅仅是简单的物质交换，它能让我们对他人更加慷慨。故选D项。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08a1bdc9.fixed?vja=1&amp;pid=eb6a118b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c08a1bdc9.fixed?vja=1&amp;pid=eb6a118b5&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c08a1bdc9.fixed?vja=1&amp;pid=eb6a118b5&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c08a1bdc9.fixed?vja=1&amp;pid=eb6a118b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8_1#b9344acc7?vja=1&amp;pid=2e50bc8c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Nelson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9_1#b9344acc7.bracket?vja=1&amp;pid=2e50bc8cc&amp;color=0,0,0&amp;vpa=82&amp;vtp=1"/>
          <p:cNvSpPr/>
          <p:nvPr/>
        </p:nvSpPr>
        <p:spPr>
          <a:xfrm>
            <a:off x="706602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8_2#b9344acc7.choices?vja=1&amp;pid=2e50bc8cc&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A.Cherish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endParaRPr lang="en-US" altLang="zh-CN" sz="2000" dirty="0"/>
          </a:p>
        </p:txBody>
      </p:sp>
      <p:sp>
        <p:nvSpPr>
          <p:cNvPr id="5" name="QC_7_AS.170_1#b9344acc7?vja=1&amp;pid=2e50bc8cc&amp;color=0,0,0&amp;vtp=1"/>
          <p:cNvSpPr/>
          <p:nvPr/>
        </p:nvSpPr>
        <p:spPr>
          <a:xfrm>
            <a:off x="722376" y="2077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Nelson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recognizing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key.”可知，纳尔逊指出表达感恩的关键在于认可给予者，而不仅仅是重视礼物；根据最后一段中的she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life和“‘It’s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people.’”可知，纳尔逊建议人们学会感恩，重视给予你帮助的人并感谢他们。故选D项。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1_1#99118d062?vja=1&amp;pid=2e50bc8c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2_1#99118d062.bracket?vja=1&amp;pid=2e50bc8cc&amp;color=0,0,0&amp;vpa=83&amp;vtp=1"/>
          <p:cNvSpPr/>
          <p:nvPr/>
        </p:nvSpPr>
        <p:spPr>
          <a:xfrm>
            <a:off x="58500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71_2#99118d062.choices?vja=1&amp;pid=2e50bc8cc&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endParaRPr lang="en-US" altLang="zh-CN" sz="2000" dirty="0"/>
          </a:p>
        </p:txBody>
      </p:sp>
      <p:sp>
        <p:nvSpPr>
          <p:cNvPr id="5" name="QC_7_AS.173_1#99118d062?vja=1&amp;pid=2e50bc8cc&amp;color=0,0,0&amp;vtp=1"/>
          <p:cNvSpPr/>
          <p:nvPr/>
        </p:nvSpPr>
        <p:spPr>
          <a:xfrm>
            <a:off x="722376" y="2839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主旨大意题。结合全文内容以及第一段中的“As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survive.”可知，文章介绍了感恩在人类进化过程中的重要性和如何表达感恩。由此可知，A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项适合做本文的标题。故选A项。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0e3c5c232?vja=1&amp;pid=3afe5f09c&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0e3c5c232?vja=1&amp;pid=3afe5f09c&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0e3c5c232?vja=1&amp;pid=3afe5f09c&amp;color=0,0,0&amp;vtp=1"/>
          <p:cNvSpPr/>
          <p:nvPr/>
        </p:nvSpPr>
        <p:spPr>
          <a:xfrm>
            <a:off x="722377" y="1737184"/>
            <a:ext cx="10749631" cy="1871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demonstrate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.表露；证明；示范，演示</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&amp;2&amp;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.乐队</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phr</a:t>
            </a:r>
            <a:r>
              <a:rPr kumimoji="0" lang="en-US" altLang="zh-CN" sz="2000" b="0" i="1"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together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联合</a:t>
            </a:r>
            <a:endParaRPr lang="en-US" altLang="zh-CN" sz="100" dirty="0"/>
          </a:p>
        </p:txBody>
      </p:sp>
      <p:pic>
        <p:nvPicPr>
          <p:cNvPr id="6" name="P_6_BD#0e3c5c232?vja=1&amp;pid=3afe5f09c&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2625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4_1#c4a831e47?vja=1&amp;pid=3d012e99c&amp;color=0,0,0&amp;vtp=1&amp;bt=1"/>
          <p:cNvSpPr/>
          <p:nvPr/>
        </p:nvSpPr>
        <p:spPr>
          <a:xfrm>
            <a:off x="722376" y="900000"/>
            <a:ext cx="10753344" cy="5676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empathy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nonverbal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nonverbal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nonverbal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appropriately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#2.3</a:t>
            </a:r>
            <a:endParaRPr lang="en-US" altLang="zh-CN" sz="2000" dirty="0"/>
          </a:p>
        </p:txBody>
      </p:sp>
      <p:sp>
        <p:nvSpPr>
          <p:cNvPr id="3" name="QM_6_AN.175_1#c4a831e47.blank?vja=1&amp;pid=3d012e99c&amp;color=0,0,0&amp;vpa=84&amp;vtp=1"/>
          <p:cNvSpPr/>
          <p:nvPr/>
        </p:nvSpPr>
        <p:spPr>
          <a:xfrm>
            <a:off x="11166539" y="1623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6_AN.176_1#c4a831e47.blank?vja=1&amp;pid=3d012e99c&amp;color=0,0,0&amp;vpa=85&amp;vtp=1"/>
          <p:cNvSpPr/>
          <p:nvPr/>
        </p:nvSpPr>
        <p:spPr>
          <a:xfrm>
            <a:off x="2668969" y="3909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5" name="QM_6_AN.177_1#c4a831e47.blank?vja=1&amp;pid=3d012e99c&amp;color=0,0,0&amp;vpa=86&amp;vtp=1"/>
          <p:cNvSpPr/>
          <p:nvPr/>
        </p:nvSpPr>
        <p:spPr>
          <a:xfrm>
            <a:off x="5949950" y="4671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8_1#c4a831e47?vja=1&amp;pid=3d012e99c&amp;color=0,0,0&amp;mp=1&amp;vtp=1&amp;bt=1"/>
          <p:cNvSpPr/>
          <p:nvPr/>
        </p:nvSpPr>
        <p:spPr>
          <a:xfrm>
            <a:off x="722376" y="900000"/>
            <a:ext cx="10753344" cy="3390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empathy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mindbodygreen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empathy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Empathy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disrespectfully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#2.5</a:t>
            </a:r>
            <a:endParaRPr lang="en-US" altLang="zh-CN" sz="2000" dirty="0"/>
          </a:p>
        </p:txBody>
      </p:sp>
      <p:sp>
        <p:nvSpPr>
          <p:cNvPr id="3" name="QM_6_AN.179_1#c4a831e47.blank?vja=1&amp;pid=3d012e99c&amp;color=0,0,0&amp;mp=1&amp;vpa=87&amp;vtp=1"/>
          <p:cNvSpPr/>
          <p:nvPr/>
        </p:nvSpPr>
        <p:spPr>
          <a:xfrm>
            <a:off x="7601014" y="2004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6_AN.180_1#c4a831e47.blank?vja=1&amp;pid=3d012e99c&amp;color=0,0,0&amp;mp=1&amp;vpa=88&amp;vtp=1"/>
          <p:cNvSpPr/>
          <p:nvPr/>
        </p:nvSpPr>
        <p:spPr>
          <a:xfrm>
            <a:off x="1468501" y="2385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1_1#c4a831e47?vja=1&amp;pid=3d012e99c&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G.Engage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82_1#c4a831e47?vja=1&amp;pid=3d012e99c&amp;color=0,0,0&amp;vtp=1"/>
          <p:cNvSpPr/>
          <p:nvPr/>
        </p:nvSpPr>
        <p:spPr>
          <a:xfrm>
            <a:off x="722376" y="3539807"/>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本文是一篇说明文。文章为建立幸福关系和进行有效沟通提供了一些建议。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3_1#01ac03c06?vja=1&amp;pid=c4a831e47&amp;color=0,0,0&amp;vtp=1&amp;bt=1"/>
          <p:cNvSpPr/>
          <p:nvPr>
            <p:custDataLst>
              <p:tags r:id="rId1"/>
            </p:custDataLst>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4_1#01ac03c06.blank?vja=1&amp;pid=c4a831e47&amp;color=0,0,0&amp;vpa=89&amp;vtp=1"/>
          <p:cNvSpPr/>
          <p:nvPr>
            <p:custDataLst>
              <p:tags r:id="rId2"/>
            </p:custDataLst>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7_AS.185_1#01ac03c06?vja=1&amp;pid=c4a831e47&amp;color=0,0,0&amp;vtp=1"/>
          <p:cNvSpPr/>
          <p:nvPr>
            <p:custDataLst>
              <p:tags r:id="rId3"/>
            </p:custDataLst>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communication.”可知，设空处应与良好的沟通有关。F项（它通过促进理解和信任来加深同伴之间的联系）是对前文的进一步解释，其中的It代指前文的good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communication，符合语境。故选F项。</a:t>
            </a:r>
            <a:endParaRPr lang="en-US" altLang="zh-CN" sz="2200" dirty="0"/>
          </a:p>
        </p:txBody>
      </p:sp>
      <p:sp>
        <p:nvSpPr>
          <p:cNvPr id="5" name="QB_7_BD.186_1#2a25ad60f?vja=1&amp;pid=c4a831e47&amp;color=0,0,0&amp;vtp=1"/>
          <p:cNvSpPr/>
          <p:nvPr>
            <p:custDataLst>
              <p:tags r:id="rId4"/>
            </p:custDataLst>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7_1#2a25ad60f.blank?vja=1&amp;pid=c4a831e47&amp;color=0,0,0&amp;vpa=90&amp;vtp=1"/>
          <p:cNvSpPr/>
          <p:nvPr>
            <p:custDataLst>
              <p:tags r:id="rId5"/>
            </p:custDataLst>
          </p:nvPr>
        </p:nvSpPr>
        <p:spPr>
          <a:xfrm>
            <a:off x="1036701" y="2453259"/>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7_AS.188_1#2a25ad60f?vja=1&amp;pid=c4a831e47&amp;color=0,0,0&amp;vtp=1"/>
          <p:cNvSpPr/>
          <p:nvPr>
            <p:custDataLst>
              <p:tags r:id="rId6"/>
            </p:custDataLst>
          </p:nvPr>
        </p:nvSpPr>
        <p:spPr>
          <a:xfrm>
            <a:off x="722376" y="29160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根据前文“Cultivate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listening.According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listening.Giving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listening.”可知，此处在介绍积极倾听的例子，所以E项（在他们没有说完话之前，避免提问或回答）符合本段主题，承接上文，符合语境。故选E项。</a:t>
            </a:r>
            <a:endParaRPr lang="en-US" altLang="zh-CN" sz="2200" dirty="0"/>
          </a:p>
        </p:txBody>
      </p:sp>
      <p:sp>
        <p:nvSpPr>
          <p:cNvPr id="8" name="QB_7_BD.189_1#4aa0b4813?vja=1&amp;pid=c4a831e47&amp;color=0,0,0&amp;vtp=1"/>
          <p:cNvSpPr/>
          <p:nvPr>
            <p:custDataLst>
              <p:tags r:id="rId7"/>
            </p:custDataLst>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90_1#4aa0b4813.blank?vja=1&amp;pid=c4a831e47&amp;color=0,0,0&amp;vpa=91&amp;vtp=1"/>
          <p:cNvSpPr/>
          <p:nvPr>
            <p:custDataLst>
              <p:tags r:id="rId8"/>
            </p:custDataLst>
          </p:nvPr>
        </p:nvSpPr>
        <p:spPr>
          <a:xfrm>
            <a:off x="1036701" y="44471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B_7_AS.191_1#4aa0b4813?vja=1&amp;pid=c4a831e47&amp;color=0,0,0&amp;vtp=1"/>
          <p:cNvSpPr/>
          <p:nvPr>
            <p:custDataLst>
              <p:tags r:id="rId9"/>
            </p:custDataLst>
          </p:nvPr>
        </p:nvSpPr>
        <p:spPr>
          <a:xfrm>
            <a:off x="722376" y="49099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nonverbal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communication.”和后文“A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voice.”可知，C项（交流不仅仅是你说的话）是对前文的进一步解释，承上启下，符合语境。故选C项。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2_1#162ad1b3b?vja=1&amp;pid=c4a831e4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3_1#162ad1b3b.blank?vja=1&amp;pid=c4a831e47&amp;color=0,0,0&amp;vpa=92&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7_AS.194_1#162ad1b3b?vja=1&amp;pid=c4a831e47&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尾，是对前文的总结，根据本段内容可知，本段主要讲要有同理心并试图理解你的同伴的观点和情感，所以G项（与你的同伴交往时不要妄加评判，要试图设身处地为他着想）符合本段主题，是对前文的总结。故选G项。</a:t>
            </a:r>
            <a:endParaRPr lang="en-US" altLang="zh-CN" sz="2200" dirty="0"/>
          </a:p>
        </p:txBody>
      </p:sp>
      <p:sp>
        <p:nvSpPr>
          <p:cNvPr id="5" name="QB_7_BD.195_1#3b4ac0a1d?vja=1&amp;pid=c4a831e47&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6_1#3b4ac0a1d.blank?vja=1&amp;pid=c4a831e47&amp;color=0,0,0&amp;vpa=93&amp;vtp=1"/>
          <p:cNvSpPr/>
          <p:nvPr/>
        </p:nvSpPr>
        <p:spPr>
          <a:xfrm>
            <a:off x="1024001" y="246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197_1#3b4ac0a1d?vja=1&amp;pid=c4a831e47&amp;color=0,0,0&amp;vtp=1"/>
          <p:cNvSpPr/>
          <p:nvPr/>
        </p:nvSpPr>
        <p:spPr>
          <a:xfrm>
            <a:off x="722376" y="2928747"/>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设空位于段首，是本段的主题句，根据后文“Encourage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parties 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feelings.”和“Avoiding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criticism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dialogue.”可知，本段主要讲述了营造一个双方都感到舒服的环境以促进良好的沟通，所以A项（为公开对话创造一个安全的空间）符合本段主题，引出下文，选项中的open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dialogue和下文的open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dialogue相呼应。故选A项。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ac93c9660?vja=1&amp;pid=3d012e99c&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ac93c9660?vja=1&amp;pid=3d012e99c&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ac93c9660?vja=1&amp;pid=3d012e99c&amp;color=0,0,0&amp;vtp=1"/>
          <p:cNvSpPr/>
          <p:nvPr/>
        </p:nvSpPr>
        <p:spPr>
          <a:xfrm>
            <a:off x="722377" y="1737184"/>
            <a:ext cx="10749631" cy="1871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1.foundation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.基础</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2.secure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.牢靠的；稳固的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&amp;4&amp;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empathy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.同感；共鸣；同情</a:t>
            </a:r>
            <a:endParaRPr lang="en-US" altLang="zh-CN" sz="100" dirty="0"/>
          </a:p>
        </p:txBody>
      </p:sp>
      <p:pic>
        <p:nvPicPr>
          <p:cNvPr id="6" name="P_6_BD#ac93c9660?vja=1&amp;pid=3d012e99c&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df077469.fixed?vja=1&amp;pid=e670e34f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cdf077469.fixed?vja=1&amp;pid=e670e34f0&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cdf077469.fixed?vja=1&amp;pid=e670e34f0&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cdf077469.fixed?vja=1&amp;pid=e670e34f0&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95f47e23?vja=1&amp;pid=f575495f9&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1.It’s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clear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（precise）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accident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happened.</a:t>
            </a:r>
            <a:endParaRPr lang="en-US" altLang="zh-CN" sz="2000" dirty="0"/>
          </a:p>
        </p:txBody>
      </p:sp>
      <p:sp>
        <p:nvSpPr>
          <p:cNvPr id="4" name="QB_6_AN.2_1#795f47e23.blank?vja=1&amp;pid=f575495f9&amp;color=0,0,0&amp;vpa=1&amp;vtp=1"/>
          <p:cNvSpPr/>
          <p:nvPr/>
        </p:nvSpPr>
        <p:spPr>
          <a:xfrm>
            <a:off x="2492693" y="1226312"/>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precisely</a:t>
            </a:r>
            <a:endParaRPr lang="en-US" altLang="zh-CN" sz="2000" dirty="0"/>
          </a:p>
        </p:txBody>
      </p:sp>
      <p:sp>
        <p:nvSpPr>
          <p:cNvPr id="5" name="QB_6_AS.3_1#0230073a6?vja=1&amp;pid=f575495f9&amp;color=0,0,0&amp;vtp=1"/>
          <p:cNvSpPr/>
          <p:nvPr/>
        </p:nvSpPr>
        <p:spPr>
          <a:xfrm>
            <a:off x="722376" y="1655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句意为：事故究竟是怎么发生的不是很清楚。该空修饰形容词clear，应填副词。</a:t>
            </a:r>
            <a:endParaRPr lang="en-US" altLang="zh-CN" sz="2200" dirty="0"/>
          </a:p>
        </p:txBody>
      </p:sp>
      <p:sp>
        <p:nvSpPr>
          <p:cNvPr id="6" name="QB_6_BD.4_1#5a8cc67ca?vja=1&amp;pid=f575495f9&amp;color=0,0,0&amp;vtp=1"/>
          <p:cNvSpPr/>
          <p:nvPr/>
        </p:nvSpPr>
        <p:spPr>
          <a:xfrm>
            <a:off x="722376" y="2044700"/>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（competent）.</a:t>
            </a:r>
            <a:endParaRPr lang="en-US" altLang="zh-CN" sz="2000" dirty="0"/>
          </a:p>
        </p:txBody>
      </p:sp>
      <p:sp>
        <p:nvSpPr>
          <p:cNvPr id="7" name="QB_6_AN.5_1#5a8cc67ca.blank?vja=1&amp;pid=f575495f9&amp;color=0,0,0&amp;vpa=2&amp;vtp=1"/>
          <p:cNvSpPr/>
          <p:nvPr/>
        </p:nvSpPr>
        <p:spPr>
          <a:xfrm>
            <a:off x="7533069" y="1993900"/>
            <a:ext cx="1268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competence</a:t>
            </a:r>
            <a:endParaRPr lang="en-US" altLang="zh-CN" sz="2000" dirty="0"/>
          </a:p>
        </p:txBody>
      </p:sp>
      <p:sp>
        <p:nvSpPr>
          <p:cNvPr id="8" name="QB_6_AS.6_1#5a8cc67ca?vja=1&amp;pid=f575495f9&amp;color=0,0,0&amp;vtp=1"/>
          <p:cNvSpPr/>
          <p:nvPr/>
        </p:nvSpPr>
        <p:spPr>
          <a:xfrm>
            <a:off x="722376" y="24715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句意为：我们一直都认为他是个专业能力很强的人。设空处作of的宾语，空前有形容词professional修饰，此处应填名词；competence在此意为“能力；胜任”，为不可数名词。</a:t>
            </a:r>
            <a:endParaRPr lang="en-US" altLang="zh-CN" sz="2200" dirty="0"/>
          </a:p>
        </p:txBody>
      </p:sp>
      <p:sp>
        <p:nvSpPr>
          <p:cNvPr id="9" name="QB_6_BD.7_1#edc121328?vja=1&amp;pid=f575495f9&amp;color=0,0,0&amp;vtp=1"/>
          <p:cNvSpPr/>
          <p:nvPr/>
        </p:nvSpPr>
        <p:spPr>
          <a:xfrm>
            <a:off x="722376" y="32810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endParaRPr lang="en-US" altLang="zh-CN" sz="2000" dirty="0"/>
          </a:p>
        </p:txBody>
      </p:sp>
      <p:sp>
        <p:nvSpPr>
          <p:cNvPr id="10" name="QB_6_AN.8_1#edc121328.blank?vja=1&amp;pid=f575495f9&amp;color=0,0,0&amp;vpa=3&amp;vtp=1"/>
          <p:cNvSpPr/>
          <p:nvPr/>
        </p:nvSpPr>
        <p:spPr>
          <a:xfrm>
            <a:off x="1494409" y="3230245"/>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gently</a:t>
            </a:r>
            <a:endParaRPr lang="en-US" altLang="zh-CN" sz="2000" dirty="0"/>
          </a:p>
        </p:txBody>
      </p:sp>
      <p:sp>
        <p:nvSpPr>
          <p:cNvPr id="11" name="QB_6_AS.9_1#edc121328?vja=1&amp;pid=f575495f9&amp;color=0,0,0&amp;vtp=1"/>
          <p:cNvSpPr/>
          <p:nvPr/>
        </p:nvSpPr>
        <p:spPr>
          <a:xfrm>
            <a:off x="722376" y="40844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句意为：她轻轻地握住门把手，转动门把手，走进房间，把婴儿放在床上。分析句子结构可知，此处应用副词gently作状语，修饰短语动词took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of。故填gently。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28aff3b1?vja=1&amp;pid=428dd75b7&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1.Many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people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expressed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strong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（prefer）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original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plan.</a:t>
            </a:r>
            <a:endParaRPr lang="en-US" altLang="zh-CN" sz="2000" dirty="0"/>
          </a:p>
        </p:txBody>
      </p:sp>
      <p:sp>
        <p:nvSpPr>
          <p:cNvPr id="4" name="QB_6_AN.199_1#928aff3b1.blank?vja=1&amp;pid=428dd75b7&amp;color=0,0,0&amp;vpa=94&amp;vtp=1"/>
          <p:cNvSpPr/>
          <p:nvPr/>
        </p:nvSpPr>
        <p:spPr>
          <a:xfrm>
            <a:off x="4610164" y="1226312"/>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preference</a:t>
            </a:r>
            <a:endParaRPr lang="en-US" altLang="zh-CN" sz="2000" dirty="0"/>
          </a:p>
        </p:txBody>
      </p:sp>
      <p:sp>
        <p:nvSpPr>
          <p:cNvPr id="5" name="QB_6_AS.200_1#580c658ba?vja=1&amp;pid=428dd75b7&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句意为：许多人表示尤为喜欢原计划。设空处作宾语，根据空前的冠词a和形容词strong可知，该空需要填名词单数，故填preference。</a:t>
            </a:r>
            <a:endParaRPr lang="en-US" altLang="zh-CN" sz="2200" dirty="0"/>
          </a:p>
        </p:txBody>
      </p:sp>
      <p:sp>
        <p:nvSpPr>
          <p:cNvPr id="6" name="QB_6_BD.201_1#8bf712f88?vja=1&amp;pid=428dd75b7&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（behave）.</a:t>
            </a:r>
            <a:endParaRPr lang="en-US" altLang="zh-CN" sz="2000" dirty="0"/>
          </a:p>
        </p:txBody>
      </p:sp>
      <p:sp>
        <p:nvSpPr>
          <p:cNvPr id="7" name="QB_6_AN.202_1#8bf712f88.blank?vja=1&amp;pid=428dd75b7&amp;color=0,0,0&amp;vpa=95&amp;vtp=1"/>
          <p:cNvSpPr/>
          <p:nvPr/>
        </p:nvSpPr>
        <p:spPr>
          <a:xfrm>
            <a:off x="6592951" y="2465959"/>
            <a:ext cx="1071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behaviour</a:t>
            </a:r>
            <a:endParaRPr lang="en-US" altLang="zh-CN" sz="2000" dirty="0"/>
          </a:p>
        </p:txBody>
      </p:sp>
      <p:sp>
        <p:nvSpPr>
          <p:cNvPr id="8" name="QB_6_AS.203_1#8bf712f88?vja=1&amp;pid=428dd75b7&amp;color=0,0,0&amp;vtp=1"/>
          <p:cNvSpPr/>
          <p:nvPr/>
        </p:nvSpPr>
        <p:spPr>
          <a:xfrm>
            <a:off x="722376" y="2887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句意为：语言不是艺术，但两者都是人类行为的形式。human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behaviour意为“人类行为”。</a:t>
            </a:r>
            <a:endParaRPr lang="en-US" altLang="zh-CN" sz="2200" dirty="0"/>
          </a:p>
        </p:txBody>
      </p:sp>
      <p:sp>
        <p:nvSpPr>
          <p:cNvPr id="9" name="QB_6_BD.204_1#db1787ece?vja=1&amp;pid=428dd75b7&amp;color=0,0,0&amp;vtp=1"/>
          <p:cNvSpPr/>
          <p:nvPr/>
        </p:nvSpPr>
        <p:spPr>
          <a:xfrm>
            <a:off x="722376" y="327996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（fluent）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p:txBody>
      </p:sp>
      <p:sp>
        <p:nvSpPr>
          <p:cNvPr id="10" name="QB_6_AN.205_1#db1787ece.blank?vja=1&amp;pid=428dd75b7&amp;color=0,0,0&amp;vpa=96&amp;vtp=1"/>
          <p:cNvSpPr/>
          <p:nvPr/>
        </p:nvSpPr>
        <p:spPr>
          <a:xfrm>
            <a:off x="9292019" y="3229165"/>
            <a:ext cx="844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fluently</a:t>
            </a:r>
            <a:endParaRPr lang="en-US" altLang="zh-CN" sz="2000" dirty="0"/>
          </a:p>
        </p:txBody>
      </p:sp>
      <p:sp>
        <p:nvSpPr>
          <p:cNvPr id="11" name="QB_6_AS.206_1#db1787ece?vja=1&amp;pid=428dd75b7&amp;color=0,0,0&amp;vtp=1"/>
          <p:cNvSpPr/>
          <p:nvPr/>
        </p:nvSpPr>
        <p:spPr>
          <a:xfrm>
            <a:off x="722376" y="4081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句意为：孩子们已经把这首诗读了好几遍，现在都能很流利地背诵这首诗了。设空处应用副词修饰动词recite，fluently意为“流利地”，故填fluently。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7_1#dddf5badd?vja=1&amp;pid=428dd75b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paper-cutting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endParaRPr lang="en-US" altLang="zh-CN" sz="2000" dirty="0"/>
          </a:p>
        </p:txBody>
      </p:sp>
      <p:sp>
        <p:nvSpPr>
          <p:cNvPr id="3" name="QB_6_AN.208_1#dddf5badd.blank?vja=1&amp;pid=428dd75b7&amp;color=0,0,0&amp;vpa=97&amp;vtp=1"/>
          <p:cNvSpPr/>
          <p:nvPr/>
        </p:nvSpPr>
        <p:spPr>
          <a:xfrm>
            <a:off x="10772839" y="845313"/>
            <a:ext cx="592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types</a:t>
            </a:r>
            <a:endParaRPr lang="en-US" altLang="zh-CN" sz="2000" dirty="0"/>
          </a:p>
        </p:txBody>
      </p:sp>
      <p:sp>
        <p:nvSpPr>
          <p:cNvPr id="4" name="QB_6_AS.209_1#dddf5badd?vja=1&amp;pid=428dd75b7&amp;color=0,0,0&amp;vtp=1"/>
          <p:cNvSpPr/>
          <p:nvPr/>
        </p:nvSpPr>
        <p:spPr>
          <a:xfrm>
            <a:off x="722376" y="1696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句意为：随着纸变得更便宜，剪纸成为中国民间艺术最重要的类型之一。type在此处意为“类型”，为可数名词；“one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the+形容词最高级+可数名词复数”为常用结构，意为“最</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之一”。故填types。</a:t>
            </a:r>
            <a:endParaRPr lang="en-US" altLang="zh-CN" sz="2200" dirty="0"/>
          </a:p>
        </p:txBody>
      </p:sp>
      <p:sp>
        <p:nvSpPr>
          <p:cNvPr id="5" name="QB_6_BD.210_1#ab6b567c4?vja=1&amp;pid=428dd75b7&amp;color=0,0,0&amp;vtp=1"/>
          <p:cNvSpPr/>
          <p:nvPr/>
        </p:nvSpPr>
        <p:spPr>
          <a:xfrm>
            <a:off x="722376" y="28779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incidents.</a:t>
            </a:r>
            <a:endParaRPr lang="en-US" altLang="zh-CN" sz="2000" dirty="0"/>
          </a:p>
        </p:txBody>
      </p:sp>
      <p:sp>
        <p:nvSpPr>
          <p:cNvPr id="6" name="QB_6_AN.211_1#ab6b567c4.blank?vja=1&amp;pid=428dd75b7&amp;color=0,0,0&amp;vpa=98&amp;vtp=1"/>
          <p:cNvSpPr/>
          <p:nvPr/>
        </p:nvSpPr>
        <p:spPr>
          <a:xfrm>
            <a:off x="2253996" y="2827147"/>
            <a:ext cx="1408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embarrassing</a:t>
            </a:r>
            <a:endParaRPr lang="en-US" altLang="zh-CN" sz="2000" dirty="0"/>
          </a:p>
        </p:txBody>
      </p:sp>
      <p:sp>
        <p:nvSpPr>
          <p:cNvPr id="7" name="QB_6_AS.212_1#ab6b567c4?vja=1&amp;pid=428dd75b7&amp;color=0,0,0&amp;vtp=1"/>
          <p:cNvSpPr/>
          <p:nvPr/>
        </p:nvSpPr>
        <p:spPr>
          <a:xfrm>
            <a:off x="722376" y="36874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句意为：让孩子们向素不相识的人讲述这样的事情可能是难为他们。embarrassing意为“使人难堪的”。</a:t>
            </a:r>
            <a:endParaRPr lang="en-US" altLang="zh-CN" sz="2200" dirty="0"/>
          </a:p>
        </p:txBody>
      </p:sp>
      <p:sp>
        <p:nvSpPr>
          <p:cNvPr id="8" name="QB_6_BD.213_1#27a3b63c3?vja=1&amp;pid=428dd75b7&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workload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breakdown.</a:t>
            </a:r>
            <a:endParaRPr lang="en-US" altLang="zh-CN" sz="2000" dirty="0"/>
          </a:p>
        </p:txBody>
      </p:sp>
      <p:sp>
        <p:nvSpPr>
          <p:cNvPr id="9" name="QB_6_AN.214_1#27a3b63c3.blank?vja=1&amp;pid=428dd75b7&amp;color=0,0,0&amp;vpa=99&amp;vtp=1"/>
          <p:cNvSpPr/>
          <p:nvPr/>
        </p:nvSpPr>
        <p:spPr>
          <a:xfrm>
            <a:off x="4232339" y="4459859"/>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0" name="QB_6_AS.215_1#27a3b63c3?vja=1&amp;pid=428dd75b7&amp;color=0,0,0&amp;vtp=1"/>
          <p:cNvSpPr/>
          <p:nvPr/>
        </p:nvSpPr>
        <p:spPr>
          <a:xfrm>
            <a:off x="722376" y="4922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句意为：他说繁重的工作量是他精神崩溃的原因。cite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意为“提及/引用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当作</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6_1#d26e6823a?vja=1&amp;pid=428dd75b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correspond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p:txBody>
      </p:sp>
      <p:sp>
        <p:nvSpPr>
          <p:cNvPr id="3" name="QB_6_AN.217_1#d26e6823a.blank?vja=1&amp;pid=428dd75b7&amp;color=0,0,0&amp;vpa=100&amp;vtp=1"/>
          <p:cNvSpPr/>
          <p:nvPr/>
        </p:nvSpPr>
        <p:spPr>
          <a:xfrm>
            <a:off x="7409117" y="858013"/>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to/with</a:t>
            </a:r>
            <a:endParaRPr lang="en-US" altLang="zh-CN" sz="2000" dirty="0"/>
          </a:p>
        </p:txBody>
      </p:sp>
      <p:sp>
        <p:nvSpPr>
          <p:cNvPr id="4" name="QB_6_AS.218_1#d26e6823a?vja=1&amp;pid=428dd75b7&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句意为：对话的书面记录与实际所说的不相符。correspond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相一致”。故填to或with。</a:t>
            </a:r>
            <a:endParaRPr lang="en-US" altLang="zh-CN" sz="2200" dirty="0"/>
          </a:p>
        </p:txBody>
      </p:sp>
      <p:sp>
        <p:nvSpPr>
          <p:cNvPr id="5" name="QB_6_BD.219_1#eb2354fe0?vja=1&amp;pid=428dd75b7&amp;color=0,0,0&amp;vtp=1"/>
          <p:cNvSpPr/>
          <p:nvPr/>
        </p:nvSpPr>
        <p:spPr>
          <a:xfrm>
            <a:off x="722376" y="2115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（仪式）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a:t>
            </a:r>
            <a:endParaRPr lang="en-US" altLang="zh-CN" sz="2000" dirty="0"/>
          </a:p>
        </p:txBody>
      </p:sp>
      <p:sp>
        <p:nvSpPr>
          <p:cNvPr id="6" name="QB_6_AN.220_1#eb2354fe0.blank?vja=1&amp;pid=428dd75b7&amp;color=0,0,0&amp;vpa=101&amp;vtp=1"/>
          <p:cNvSpPr/>
          <p:nvPr/>
        </p:nvSpPr>
        <p:spPr>
          <a:xfrm>
            <a:off x="3501073" y="2065147"/>
            <a:ext cx="915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bring</a:t>
            </a:r>
            <a:endParaRPr lang="en-US" altLang="zh-CN" sz="2000" dirty="0"/>
          </a:p>
        </p:txBody>
      </p:sp>
      <p:sp>
        <p:nvSpPr>
          <p:cNvPr id="7" name="QB_6_AS.221_1#eb2354fe0?vja=1&amp;pid=428dd75b7&amp;color=0,0,0&amp;vtp=1"/>
          <p:cNvSpPr/>
          <p:nvPr/>
        </p:nvSpPr>
        <p:spPr>
          <a:xfrm>
            <a:off x="722376" y="2916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句意为：他还打算将古老的仪式带回现代生活，让更多的人欣赏它的魅力。intention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sth意为“做某事的意图”，不定式作后置定语。故填to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21_2#eb2354fe0?vja=1&amp;pid=428dd75b7&amp;color=0,0,0&amp;mp=1&amp;vtp=1&amp;bt=1"/>
          <p:cNvSpPr/>
          <p:nvPr/>
        </p:nvSpPr>
        <p:spPr>
          <a:xfrm>
            <a:off x="722376" y="900000"/>
            <a:ext cx="10753344" cy="1490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常用不定式作后置定语的名词</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被修饰词是抽象名词时，其后常用不定式作后置定语，常见的该类名词有：ability、chance、hope、wish、attempt、promise、way、plan、effort、patience等。如：The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time.该系统能够同时运行一个以上的程序。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2_1#00c460100?vja=1&amp;pid=428dd75b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garbage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p:txBody>
      </p:sp>
      <p:sp>
        <p:nvSpPr>
          <p:cNvPr id="3" name="QB_6_AN.223_1#00c460100.blank?vja=1&amp;pid=428dd75b7&amp;color=0,0,0&amp;vpa=102&amp;vtp=1"/>
          <p:cNvSpPr/>
          <p:nvPr/>
        </p:nvSpPr>
        <p:spPr>
          <a:xfrm>
            <a:off x="3861753" y="845313"/>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throwing</a:t>
            </a:r>
            <a:endParaRPr lang="en-US" altLang="zh-CN" sz="2000" dirty="0"/>
          </a:p>
        </p:txBody>
      </p:sp>
      <p:sp>
        <p:nvSpPr>
          <p:cNvPr id="4" name="QB_6_AS.224_1#00c460100?vja=1&amp;pid=428dd75b7&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句意为：我们不能容忍人们到处乱扔垃圾，所以我们将发起一场运动呼吁人们保护环境。tolerate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sth为固定搭配，意为“容忍（某人）做某事”。故填throwing。</a:t>
            </a:r>
            <a:endParaRPr lang="en-US" altLang="zh-CN" sz="2200" dirty="0"/>
          </a:p>
        </p:txBody>
      </p:sp>
      <p:sp>
        <p:nvSpPr>
          <p:cNvPr id="5" name="QB_6_BD.225_1#224e235d7?vja=1&amp;pid=428dd75b7&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nutrients.</a:t>
            </a:r>
            <a:endParaRPr lang="en-US" altLang="zh-CN" sz="2000" dirty="0"/>
          </a:p>
        </p:txBody>
      </p:sp>
      <p:sp>
        <p:nvSpPr>
          <p:cNvPr id="6" name="QB_6_AN.226_1#224e235d7.blank?vja=1&amp;pid=428dd75b7&amp;color=0,0,0&amp;vpa=103&amp;vtp=1"/>
          <p:cNvSpPr/>
          <p:nvPr/>
        </p:nvSpPr>
        <p:spPr>
          <a:xfrm>
            <a:off x="10493439" y="2458847"/>
            <a:ext cx="901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build</a:t>
            </a:r>
            <a:endParaRPr lang="en-US" altLang="zh-CN" sz="2000" dirty="0"/>
          </a:p>
        </p:txBody>
      </p:sp>
      <p:sp>
        <p:nvSpPr>
          <p:cNvPr id="7" name="QB_6_AS.227_1#224e235d7?vja=1&amp;pid=428dd75b7&amp;color=0,0,0&amp;vtp=1"/>
          <p:cNvSpPr/>
          <p:nvPr/>
        </p:nvSpPr>
        <p:spPr>
          <a:xfrm>
            <a:off x="722376" y="32970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句意为：另一方面，由于亚马孙气候炎热，土壤很难积累足够的养分。“it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sb/sth+to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sth”为常用句式，意为“对某人/某物来说，做某事是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的”，其中it为形式主语，不定式为真正的主语。故填to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ac4ed193c?vja=1&amp;pid=b2be08276&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228_1#8261c9767?vja=1&amp;pid=b2be08276&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1.旅行对我们有益，因为我们在旅行中不仅可以玩得开心，还可以开阔我们的视野。（mind）</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endParaRPr lang="en-US" altLang="zh-CN" sz="2000" dirty="0"/>
          </a:p>
        </p:txBody>
      </p:sp>
      <p:sp>
        <p:nvSpPr>
          <p:cNvPr id="4" name="QB_6_AN.229_1#8261c9767.blank?vja=1&amp;pid=b2be08276&amp;color=0,0,0&amp;vpa=104&amp;vtp=1"/>
          <p:cNvSpPr/>
          <p:nvPr/>
        </p:nvSpPr>
        <p:spPr>
          <a:xfrm>
            <a:off x="7682167" y="16206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5" name="QB_6_AN.230_1#8261c9767.blank?vja=1&amp;pid=b2be08276&amp;color=0,0,0&amp;vpa=105&amp;vtp=1"/>
          <p:cNvSpPr/>
          <p:nvPr/>
        </p:nvSpPr>
        <p:spPr>
          <a:xfrm>
            <a:off x="8382191" y="1620647"/>
            <a:ext cx="465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endParaRPr lang="en-US" altLang="zh-CN" sz="2000" dirty="0"/>
          </a:p>
        </p:txBody>
      </p:sp>
      <p:sp>
        <p:nvSpPr>
          <p:cNvPr id="6" name="QB_6_AN.231_1#8261c9767.blank?vja=1&amp;pid=b2be08276&amp;color=0,0,0&amp;vpa=106&amp;vtp=1"/>
          <p:cNvSpPr/>
          <p:nvPr/>
        </p:nvSpPr>
        <p:spPr>
          <a:xfrm>
            <a:off x="9221915" y="1607947"/>
            <a:ext cx="1438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broaden/open</a:t>
            </a:r>
            <a:endParaRPr lang="en-US" altLang="zh-CN" sz="2000" dirty="0"/>
          </a:p>
        </p:txBody>
      </p:sp>
      <p:sp>
        <p:nvSpPr>
          <p:cNvPr id="7" name="QB_6_AN.232_1#8261c9767.blank?vja=1&amp;pid=b2be08276&amp;color=0,0,0&amp;vpa=107&amp;vtp=1"/>
          <p:cNvSpPr/>
          <p:nvPr/>
        </p:nvSpPr>
        <p:spPr>
          <a:xfrm>
            <a:off x="11001439" y="1620647"/>
            <a:ext cx="395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endParaRPr lang="en-US" altLang="zh-CN" sz="2000" dirty="0"/>
          </a:p>
        </p:txBody>
      </p:sp>
      <p:sp>
        <p:nvSpPr>
          <p:cNvPr id="8" name="QB_6_AN.233_1#8261c9767.blank?vja=1&amp;pid=b2be08276&amp;color=0,0,0&amp;vpa=108&amp;vtp=1"/>
          <p:cNvSpPr/>
          <p:nvPr/>
        </p:nvSpPr>
        <p:spPr>
          <a:xfrm>
            <a:off x="795401" y="2001647"/>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p:txBody>
      </p:sp>
      <p:sp>
        <p:nvSpPr>
          <p:cNvPr id="9" name="QB_6_BD.234_1#300c081ba?vja=1&amp;pid=b2be08276&amp;color=0,0,0&amp;vtp=1"/>
          <p:cNvSpPr/>
          <p:nvPr/>
        </p:nvSpPr>
        <p:spPr>
          <a:xfrm>
            <a:off x="722376" y="2420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2.有经验丰富的专业人士可以教你，并向你示范做什么。（show）</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B_6_AN.235_1#300c081ba.blank?vja=1&amp;pid=b2be08276&amp;color=0,0,0&amp;vpa=109&amp;vtp=1"/>
          <p:cNvSpPr/>
          <p:nvPr/>
        </p:nvSpPr>
        <p:spPr>
          <a:xfrm>
            <a:off x="7153339" y="2763647"/>
            <a:ext cx="593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a:t>
            </a:r>
            <a:endParaRPr lang="en-US" altLang="zh-CN" sz="2000" dirty="0"/>
          </a:p>
        </p:txBody>
      </p:sp>
      <p:sp>
        <p:nvSpPr>
          <p:cNvPr id="11" name="QB_6_AN.236_1#300c081ba.blank?vja=1&amp;pid=b2be08276&amp;color=0,0,0&amp;vpa=110&amp;vtp=1"/>
          <p:cNvSpPr/>
          <p:nvPr/>
        </p:nvSpPr>
        <p:spPr>
          <a:xfrm>
            <a:off x="8055039" y="2750947"/>
            <a:ext cx="438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12" name="QB_6_AN.237_1#300c081ba.blank?vja=1&amp;pid=b2be08276&amp;color=0,0,0&amp;vpa=111&amp;vtp=1"/>
          <p:cNvSpPr/>
          <p:nvPr/>
        </p:nvSpPr>
        <p:spPr>
          <a:xfrm>
            <a:off x="8829739" y="2763647"/>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13" name="QB_6_AN.238_1#300c081ba.blank?vja=1&amp;pid=b2be08276&amp;color=0,0,0&amp;vpa=112&amp;vtp=1"/>
          <p:cNvSpPr/>
          <p:nvPr/>
        </p:nvSpPr>
        <p:spPr>
          <a:xfrm>
            <a:off x="9680639" y="2763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4" name="QB_6_AN.239_1#300c081ba.blank?vja=1&amp;pid=b2be08276&amp;color=0,0,0&amp;vpa=113&amp;vtp=1"/>
          <p:cNvSpPr/>
          <p:nvPr/>
        </p:nvSpPr>
        <p:spPr>
          <a:xfrm>
            <a:off x="10214039" y="2763647"/>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15" name="QB_6_BD.240_1#d2d686680?vja=1&amp;pid=b2be08276&amp;color=0,0,0&amp;vtp=1"/>
          <p:cNvSpPr/>
          <p:nvPr/>
        </p:nvSpPr>
        <p:spPr>
          <a:xfrm>
            <a:off x="722376" y="3182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3.近年来，越来越多的人喜欢汉服并传扬中国文化。（preference）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p:txBody>
      </p:sp>
      <p:sp>
        <p:nvSpPr>
          <p:cNvPr id="16" name="QB_6_AN.241_1#d2d686680.blank?vja=1&amp;pid=b2be08276&amp;color=0,0,0&amp;vpa=114&amp;vtp=1"/>
          <p:cNvSpPr/>
          <p:nvPr/>
        </p:nvSpPr>
        <p:spPr>
          <a:xfrm>
            <a:off x="7009511" y="3525647"/>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17" name="QB_6_AN.242_1#d2d686680.blank?vja=1&amp;pid=b2be08276&amp;color=0,0,0&amp;vpa=115&amp;vtp=1"/>
          <p:cNvSpPr/>
          <p:nvPr/>
        </p:nvSpPr>
        <p:spPr>
          <a:xfrm>
            <a:off x="7857744" y="3525647"/>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8" name="QB_6_AN.243_1#d2d686680.blank?vja=1&amp;pid=b2be08276&amp;color=0,0,0&amp;vpa=116&amp;vtp=1"/>
          <p:cNvSpPr/>
          <p:nvPr/>
        </p:nvSpPr>
        <p:spPr>
          <a:xfrm>
            <a:off x="8350377" y="3512947"/>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preference</a:t>
            </a:r>
            <a:endParaRPr lang="en-US" altLang="zh-CN" sz="2000" dirty="0"/>
          </a:p>
        </p:txBody>
      </p:sp>
      <p:sp>
        <p:nvSpPr>
          <p:cNvPr id="19" name="QB_6_AN.244_1#d2d686680.blank?vja=1&amp;pid=b2be08276&amp;color=0,0,0&amp;vpa=117&amp;vtp=1"/>
          <p:cNvSpPr/>
          <p:nvPr/>
        </p:nvSpPr>
        <p:spPr>
          <a:xfrm>
            <a:off x="9782810" y="3525647"/>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5_1#bdc60dee1?vja=1&amp;pid=b2be08276&amp;color=0,0,0&amp;mp=1&amp;vtp=1&amp;bt=1"/>
          <p:cNvSpPr/>
          <p:nvPr/>
        </p:nvSpPr>
        <p:spPr>
          <a:xfrm>
            <a:off x="722376" y="900000"/>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4.据称，幽默不仅能影响病人的情绪，还能帮助他们更快地康复。（claim）</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endParaRPr lang="en-US" altLang="zh-CN" sz="2000" dirty="0"/>
          </a:p>
        </p:txBody>
      </p:sp>
      <p:sp>
        <p:nvSpPr>
          <p:cNvPr id="3" name="QB_6_AN.246_1#bdc60dee1.blank?vja=1&amp;pid=b2be08276&amp;color=0,0,0&amp;mp=1&amp;vpa=118&amp;vtp=1"/>
          <p:cNvSpPr/>
          <p:nvPr/>
        </p:nvSpPr>
        <p:spPr>
          <a:xfrm>
            <a:off x="782701" y="1242900"/>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4" name="QB_6_AN.247_1#bdc60dee1.blank?vja=1&amp;pid=b2be08276&amp;color=0,0,0&amp;mp=1&amp;vpa=119&amp;vtp=1"/>
          <p:cNvSpPr/>
          <p:nvPr/>
        </p:nvSpPr>
        <p:spPr>
          <a:xfrm>
            <a:off x="1303782" y="1242900"/>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5" name="QB_6_AN.248_1#bdc60dee1.blank?vja=1&amp;pid=b2be08276&amp;color=0,0,0&amp;mp=1&amp;vpa=120&amp;vtp=1"/>
          <p:cNvSpPr/>
          <p:nvPr/>
        </p:nvSpPr>
        <p:spPr>
          <a:xfrm>
            <a:off x="1824863" y="1242900"/>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claimed</a:t>
            </a:r>
            <a:endParaRPr lang="en-US" altLang="zh-CN" sz="2000" dirty="0"/>
          </a:p>
        </p:txBody>
      </p:sp>
      <p:sp>
        <p:nvSpPr>
          <p:cNvPr id="6" name="QB_6_AN.249_1#bdc60dee1.blank?vja=1&amp;pid=b2be08276&amp;color=0,0,0&amp;mp=1&amp;vpa=121&amp;vtp=1"/>
          <p:cNvSpPr/>
          <p:nvPr/>
        </p:nvSpPr>
        <p:spPr>
          <a:xfrm>
            <a:off x="2993581" y="1242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BD.250_1#21a8a2aab?vja=1&amp;pid=b2be08276&amp;color=0,0,0&amp;vtp=1"/>
          <p:cNvSpPr/>
          <p:nvPr/>
        </p:nvSpPr>
        <p:spPr>
          <a:xfrm>
            <a:off x="722376" y="2048969"/>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5.我刚跑到终点线，观众就开始欢呼。（no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部分倒装）</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a:t>
            </a:r>
            <a:endParaRPr lang="en-US" altLang="zh-CN" sz="2000" dirty="0"/>
          </a:p>
        </p:txBody>
      </p:sp>
      <p:sp>
        <p:nvSpPr>
          <p:cNvPr id="8" name="QB_6_AN.251_1#21a8a2aab.blank?vja=1&amp;pid=b2be08276&amp;color=0,0,0&amp;vpa=122&amp;vtp=1"/>
          <p:cNvSpPr/>
          <p:nvPr/>
        </p:nvSpPr>
        <p:spPr>
          <a:xfrm>
            <a:off x="770001" y="2391869"/>
            <a:ext cx="368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endParaRPr lang="en-US" altLang="zh-CN" sz="2000" dirty="0"/>
          </a:p>
        </p:txBody>
      </p:sp>
      <p:sp>
        <p:nvSpPr>
          <p:cNvPr id="9" name="QB_6_AN.252_1#21a8a2aab.blank?vja=1&amp;pid=b2be08276&amp;color=0,0,0&amp;vpa=123&amp;vtp=1"/>
          <p:cNvSpPr/>
          <p:nvPr/>
        </p:nvSpPr>
        <p:spPr>
          <a:xfrm>
            <a:off x="1417701" y="2391869"/>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sooner</a:t>
            </a:r>
            <a:endParaRPr lang="en-US" altLang="zh-CN" sz="2000" dirty="0"/>
          </a:p>
        </p:txBody>
      </p:sp>
      <p:sp>
        <p:nvSpPr>
          <p:cNvPr id="10" name="QB_6_AN.253_1#21a8a2aab.blank?vja=1&amp;pid=b2be08276&amp;color=0,0,0&amp;vpa=124&amp;vtp=1"/>
          <p:cNvSpPr/>
          <p:nvPr/>
        </p:nvSpPr>
        <p:spPr>
          <a:xfrm>
            <a:off x="2459101" y="239186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endParaRPr lang="en-US" altLang="zh-CN" sz="2000" dirty="0"/>
          </a:p>
        </p:txBody>
      </p:sp>
      <p:sp>
        <p:nvSpPr>
          <p:cNvPr id="11" name="QB_6_AN.254_1#21a8a2aab.blank?vja=1&amp;pid=b2be08276&amp;color=0,0,0&amp;vpa=125&amp;vtp=1"/>
          <p:cNvSpPr/>
          <p:nvPr/>
        </p:nvSpPr>
        <p:spPr>
          <a:xfrm>
            <a:off x="3170301" y="2391869"/>
            <a:ext cx="141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endParaRPr lang="en-US" altLang="zh-CN" sz="2000" dirty="0"/>
          </a:p>
        </p:txBody>
      </p:sp>
      <p:sp>
        <p:nvSpPr>
          <p:cNvPr id="12" name="QB_6_AN.255_1#21a8a2aab.blank?vja=1&amp;pid=b2be08276&amp;color=0,0,0&amp;vpa=126&amp;vtp=1"/>
          <p:cNvSpPr/>
          <p:nvPr/>
        </p:nvSpPr>
        <p:spPr>
          <a:xfrm>
            <a:off x="3576701" y="2391869"/>
            <a:ext cx="846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reached</a:t>
            </a:r>
            <a:endParaRPr lang="en-US" altLang="zh-CN" sz="2000" dirty="0"/>
          </a:p>
        </p:txBody>
      </p:sp>
      <p:sp>
        <p:nvSpPr>
          <p:cNvPr id="13" name="QB_6_AN.256_1#21a8a2aab.blank?vja=1&amp;pid=b2be08276&amp;color=0,0,0&amp;vpa=127&amp;vtp=1"/>
          <p:cNvSpPr/>
          <p:nvPr/>
        </p:nvSpPr>
        <p:spPr>
          <a:xfrm>
            <a:off x="6677089" y="2391869"/>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endParaRPr lang="en-US" altLang="zh-CN" sz="2000" dirty="0"/>
          </a:p>
        </p:txBody>
      </p:sp>
      <p:sp>
        <p:nvSpPr>
          <p:cNvPr id="14" name="QB_6_AS.257_1#21a8a2aab?vja=1&amp;pid=b2be08276&amp;color=0,0,0&amp;vtp=1"/>
          <p:cNvSpPr/>
          <p:nvPr/>
        </p:nvSpPr>
        <p:spPr>
          <a:xfrm>
            <a:off x="722376" y="2852371"/>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在hardly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结构中，主句用过去完成时，when或than引导的时间状语从句用一般过去时。需要注意的是，当hardly或no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sooner置于句首时，主句须用部分倒装结构。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0" grpId="0" animBg="1" build="p"/>
      <p:bldP spid="11" grpId="0" animBg="1" build="p"/>
      <p:bldP spid="12" grpId="0" animBg="1" build="p"/>
      <p:bldP spid="13" grpId="0" animBg="1" build="p"/>
      <p:bldP spid="1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7cf47e87?vja=1&amp;pid=046293bd7&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1.Those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cinema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wait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p:txBody>
      </p:sp>
      <p:sp>
        <p:nvSpPr>
          <p:cNvPr id="4" name="QB_6_AN.259_1#67cf47e87.blank?vja=1&amp;pid=046293bd7&amp;color=0,0,0&amp;vpa=128&amp;vtp=1"/>
          <p:cNvSpPr/>
          <p:nvPr/>
        </p:nvSpPr>
        <p:spPr>
          <a:xfrm>
            <a:off x="1708214" y="1239012"/>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5" name="QB_6_AS.260_1#34302de5c?vja=1&amp;pid=046293bd7&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句意为：那些想去看电影的人必须在学校门口等候。设空处引导定语从句，先行词为Those,指人，关系词在从句中作主语，应用who引导该从句。故填who。</a:t>
            </a:r>
            <a:endParaRPr lang="en-US" altLang="zh-CN" sz="2200" dirty="0"/>
          </a:p>
        </p:txBody>
      </p:sp>
      <p:sp>
        <p:nvSpPr>
          <p:cNvPr id="6" name="QB_6_BD.261_1#bd37df5b8?vja=1&amp;pid=046293bd7&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apologize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endParaRPr lang="en-US" altLang="zh-CN" sz="2000" dirty="0"/>
          </a:p>
        </p:txBody>
      </p:sp>
      <p:sp>
        <p:nvSpPr>
          <p:cNvPr id="7" name="QB_6_AN.262_1#bd37df5b8.blank?vja=1&amp;pid=046293bd7&amp;color=0,0,0&amp;vpa=129&amp;vtp=1"/>
          <p:cNvSpPr/>
          <p:nvPr/>
        </p:nvSpPr>
        <p:spPr>
          <a:xfrm>
            <a:off x="8884603" y="2455545"/>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8" name="QB_6_AS.263_1#bd37df5b8?vja=1&amp;pid=046293bd7&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句意为：我想为没来参加你的生日聚会道歉。我没能到场的原因是我必须照顾我的父母。设空处引导定语从句，先行词为reason,关系词在从句中作原因状语，应用why引导该从句。故填why。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4_1#e73f44374?vja=1&amp;pid=046293bd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endParaRPr lang="en-US" altLang="zh-CN" sz="2000" dirty="0"/>
          </a:p>
        </p:txBody>
      </p:sp>
      <p:sp>
        <p:nvSpPr>
          <p:cNvPr id="3" name="QB_6_AN.265_1#e73f44374.blank?vja=1&amp;pid=046293bd7&amp;color=0,0,0&amp;vpa=130&amp;vtp=1"/>
          <p:cNvSpPr/>
          <p:nvPr/>
        </p:nvSpPr>
        <p:spPr>
          <a:xfrm>
            <a:off x="7064121" y="858013"/>
            <a:ext cx="706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4" name="QB_6_AS.266_1#e73f44374?vja=1&amp;pid=046293bd7&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句意为：背诵这些诗是一种愉快的经历，它们的韵律和节奏使它们容易被记住。设空处引导定语从句，先行词为these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poems，关系词与rhyme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rhythm之间为所属关系，应用whose引导该从句。故填whose。</a:t>
            </a:r>
            <a:endParaRPr lang="en-US" altLang="zh-CN" sz="2200" dirty="0"/>
          </a:p>
        </p:txBody>
      </p:sp>
      <p:sp>
        <p:nvSpPr>
          <p:cNvPr id="5" name="QB_6_BD.267_1#522443018?vja=1&amp;pid=046293bd7&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6" name="QB_6_AN.268_1#522443018.blank?vja=1&amp;pid=046293bd7&amp;color=0,0,0&amp;vpa=131&amp;vtp=1"/>
          <p:cNvSpPr/>
          <p:nvPr/>
        </p:nvSpPr>
        <p:spPr>
          <a:xfrm>
            <a:off x="8361426" y="2849245"/>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6_AS.269_1#522443018?vja=1&amp;pid=046293bd7&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句意为：我的父母在我的职业选择上一直鼓励我，这让我对自己的未来充满信心。设空处引导非限制性定语从句，先行词是前面整个主句，关系词在从句中作主语，应用which引导该从句。故填which。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0_1#81953596c?vja=1&amp;pid=046293bd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GPNP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endParaRPr lang="en-US" altLang="zh-CN" sz="2000" dirty="0"/>
          </a:p>
        </p:txBody>
      </p:sp>
      <p:sp>
        <p:nvSpPr>
          <p:cNvPr id="3" name="QB_6_AN.271_1#81953596c.blank?vja=1&amp;pid=046293bd7&amp;color=0,0,0&amp;vpa=132&amp;vtp=1"/>
          <p:cNvSpPr/>
          <p:nvPr/>
        </p:nvSpPr>
        <p:spPr>
          <a:xfrm>
            <a:off x="9159050"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72_1#81953596c?vja=1&amp;pid=046293bd7&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熊猫国家公园旨在为生活在大熊猫分布区内的所有物种提供更有力的保护，并显著改善该地区生态系统的健康状况。设空处引导定语从句，先行词为species，指物，关系词在从句中作主语，且先行词前面有all修饰，应用that引导该从句。故填that。</a:t>
            </a:r>
            <a:endParaRPr lang="en-US" altLang="zh-CN" sz="2200" dirty="0"/>
          </a:p>
        </p:txBody>
      </p:sp>
      <p:sp>
        <p:nvSpPr>
          <p:cNvPr id="5" name="QB_6_BD.273_1#5ccef5b3d?vja=1&amp;pid=046293bd7&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endParaRPr lang="en-US" altLang="zh-CN" sz="2000" dirty="0"/>
          </a:p>
        </p:txBody>
      </p:sp>
      <p:sp>
        <p:nvSpPr>
          <p:cNvPr id="6" name="QB_6_AN.274_1#5ccef5b3d.blank?vja=1&amp;pid=046293bd7&amp;color=0,0,0&amp;vpa=133&amp;vtp=1"/>
          <p:cNvSpPr/>
          <p:nvPr/>
        </p:nvSpPr>
        <p:spPr>
          <a:xfrm>
            <a:off x="5005769" y="28469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6_AS.275_1#5ccef5b3d?vja=1&amp;pid=046293bd7&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句意为：我们只是在努力达到一个双方都能坐下来谈判的地步。设空处引导定语从句，先行词是point，为抽象地点名词，关系词在从句中作地点状语，故填where。</a:t>
            </a:r>
            <a:endParaRPr lang="en-US" altLang="zh-CN" sz="2200" dirty="0"/>
          </a:p>
        </p:txBody>
      </p:sp>
      <p:sp>
        <p:nvSpPr>
          <p:cNvPr id="8" name="QB_6_BD.276_1#5530534c9?vja=1&amp;pid=046293bd7&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endParaRPr lang="en-US" altLang="zh-CN" sz="2000" dirty="0"/>
          </a:p>
        </p:txBody>
      </p:sp>
      <p:sp>
        <p:nvSpPr>
          <p:cNvPr id="9" name="QB_6_AN.277_1#5530534c9.blank?vja=1&amp;pid=046293bd7&amp;color=0,0,0&amp;vpa=134&amp;vtp=1"/>
          <p:cNvSpPr/>
          <p:nvPr/>
        </p:nvSpPr>
        <p:spPr>
          <a:xfrm>
            <a:off x="6062726" y="40788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6_AS.278_1#5530534c9?vja=1&amp;pid=046293bd7&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句意为：许多课程现在都可以在网上找到，学生可以从中免费选择。此处为“介词+关系代词”结构引导非限制性定语从句，先行词是lessons，指物，故填which。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120d1db37?vja=1&amp;pid=f575495f9&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（sympathy）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considerate.</a:t>
            </a:r>
            <a:endParaRPr lang="en-US" altLang="zh-CN" sz="2000" dirty="0"/>
          </a:p>
        </p:txBody>
      </p:sp>
      <p:sp>
        <p:nvSpPr>
          <p:cNvPr id="3" name="QB_6_AN.11_1#120d1db37.blank?vja=1&amp;pid=f575495f9&amp;color=0,0,0&amp;vpa=4&amp;vtp=1"/>
          <p:cNvSpPr/>
          <p:nvPr/>
        </p:nvSpPr>
        <p:spPr>
          <a:xfrm>
            <a:off x="8485124" y="845313"/>
            <a:ext cx="1281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sympathetic</a:t>
            </a:r>
            <a:endParaRPr lang="en-US" altLang="zh-CN" sz="2000" dirty="0"/>
          </a:p>
        </p:txBody>
      </p:sp>
      <p:sp>
        <p:nvSpPr>
          <p:cNvPr id="4" name="QB_6_AS.12_1#120d1db37?vja=1&amp;pid=f575495f9&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句意为：他充满爱且无私的天性鼓励我变得更有同情心、更体贴。设空处与considerate之间是并列关系，共同作连系动词become的表语，应用形容词，故填sympathetic，意为“有同情心的”。</a:t>
            </a:r>
            <a:endParaRPr lang="en-US" altLang="zh-CN" sz="2200" dirty="0"/>
          </a:p>
        </p:txBody>
      </p:sp>
      <p:sp>
        <p:nvSpPr>
          <p:cNvPr id="5" name="QB_6_BD.13_1#5e7770c26?vja=1&amp;pid=f575495f9&amp;color=0,0,0&amp;vtp=1"/>
          <p:cNvSpPr/>
          <p:nvPr/>
        </p:nvSpPr>
        <p:spPr>
          <a:xfrm>
            <a:off x="722376" y="2506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6" name="QB_6_AN.14_1#5e7770c26.blank?vja=1&amp;pid=f575495f9&amp;color=0,0,0&amp;vpa=5&amp;vtp=1"/>
          <p:cNvSpPr/>
          <p:nvPr/>
        </p:nvSpPr>
        <p:spPr>
          <a:xfrm>
            <a:off x="5897690" y="2455545"/>
            <a:ext cx="1593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knowledgeable</a:t>
            </a:r>
            <a:endParaRPr lang="en-US" altLang="zh-CN" sz="2000" dirty="0"/>
          </a:p>
        </p:txBody>
      </p:sp>
      <p:sp>
        <p:nvSpPr>
          <p:cNvPr id="7" name="QB_6_AS.15_1#5e7770c26?vja=1&amp;pid=f575495f9&amp;color=0,0,0&amp;vtp=1"/>
          <p:cNvSpPr/>
          <p:nvPr/>
        </p:nvSpPr>
        <p:spPr>
          <a:xfrm>
            <a:off x="722376" y="3319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句意为：如果你不太了解汽车，带一个懂行的朋友陪你去。设空处修饰名词friend，应用形容词。此处表示“有见识的”，故填knowledgeable。</a:t>
            </a:r>
            <a:endParaRPr lang="en-US" altLang="zh-CN" sz="2200" dirty="0"/>
          </a:p>
        </p:txBody>
      </p:sp>
      <p:sp>
        <p:nvSpPr>
          <p:cNvPr id="8" name="QB_6_BD.16_1#267a43b03?vja=1&amp;pid=f575495f9&amp;color=0,0,0&amp;vtp=1"/>
          <p:cNvSpPr/>
          <p:nvPr/>
        </p:nvSpPr>
        <p:spPr>
          <a:xfrm>
            <a:off x="722376" y="4119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endParaRPr lang="en-US" altLang="zh-CN" sz="2000" dirty="0"/>
          </a:p>
        </p:txBody>
      </p:sp>
      <p:sp>
        <p:nvSpPr>
          <p:cNvPr id="9" name="QB_6_AN.17_1#267a43b03.blank?vja=1&amp;pid=f575495f9&amp;color=0,0,0&amp;vpa=6&amp;vtp=1"/>
          <p:cNvSpPr/>
          <p:nvPr/>
        </p:nvSpPr>
        <p:spPr>
          <a:xfrm>
            <a:off x="9650349" y="4090035"/>
            <a:ext cx="844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suitable</a:t>
            </a:r>
            <a:endParaRPr lang="en-US" altLang="zh-CN" sz="2000" dirty="0"/>
          </a:p>
        </p:txBody>
      </p:sp>
      <p:sp>
        <p:nvSpPr>
          <p:cNvPr id="10" name="QB_6_AS.18_1#267a43b03?vja=1&amp;pid=f575495f9&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句意为：线上提供多达十门课程，你可以免费选择一门适合你的课程。设空处作定语从句中的表语，表示“适合的”，故填suitable。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bg/>
                                          </p:spTgt>
                                        </p:tgtEl>
                                        <p:attrNameLst>
                                          <p:attrName>style.visibility</p:attrName>
                                        </p:attrNameLst>
                                      </p:cBhvr>
                                      <p:to>
                                        <p:strVal val="visible"/>
                                      </p:to>
                                    </p:set>
                                    <p:animEffect transition="in" filter="fade">
                                      <p:cBhvr>
                                        <p:cTn id="28" dur="500"/>
                                        <p:tgtEl>
                                          <p:spTgt spid="7">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xEl>
                                              <p:pRg st="0" end="0"/>
                                            </p:txEl>
                                          </p:spTgt>
                                        </p:tgtEl>
                                        <p:attrNameLst>
                                          <p:attrName>style.visibility</p:attrName>
                                        </p:attrNameLst>
                                      </p:cBhvr>
                                      <p:to>
                                        <p:strVal val="visible"/>
                                      </p:to>
                                    </p:set>
                                    <p:animEffect transition="in" filter="fade">
                                      <p:cBhvr>
                                        <p:cTn id="36" dur="500"/>
                                        <p:tgtEl>
                                          <p:spTgt spid="9">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0">
                                            <p:bg/>
                                          </p:spTgt>
                                        </p:tgtEl>
                                        <p:attrNameLst>
                                          <p:attrName>style.visibility</p:attrName>
                                        </p:attrNameLst>
                                      </p:cBhvr>
                                      <p:to>
                                        <p:strVal val="visible"/>
                                      </p:to>
                                    </p:set>
                                    <p:animEffect transition="in" filter="fade">
                                      <p:cBhvr>
                                        <p:cTn id="41" dur="500"/>
                                        <p:tgtEl>
                                          <p:spTgt spid="10">
                                            <p:bg/>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
                                            <p:txEl>
                                              <p:pRg st="0" end="0"/>
                                            </p:txEl>
                                          </p:spTgt>
                                        </p:tgtEl>
                                        <p:attrNameLst>
                                          <p:attrName>style.visibility</p:attrName>
                                        </p:attrNameLst>
                                      </p:cBhvr>
                                      <p:to>
                                        <p:strVal val="visible"/>
                                      </p:to>
                                    </p:set>
                                    <p:animEffect transition="in" filter="fade">
                                      <p:cBhvr>
                                        <p:cTn id="4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9_1#0a044daf7?vja=1&amp;pid=046293bd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endParaRPr lang="en-US" altLang="zh-CN" sz="2000" dirty="0"/>
          </a:p>
        </p:txBody>
      </p:sp>
      <p:sp>
        <p:nvSpPr>
          <p:cNvPr id="3" name="QB_6_AN.280_1#0a044daf7.blank?vja=1&amp;pid=046293bd7&amp;color=0,0,0&amp;vpa=135&amp;vtp=1"/>
          <p:cNvSpPr/>
          <p:nvPr/>
        </p:nvSpPr>
        <p:spPr>
          <a:xfrm>
            <a:off x="4278694" y="858013"/>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4" name="QB_6_AS.281_1#0a044daf7?vja=1&amp;pid=046293bd7&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句意为：我们已经进入到一个梦想实现的可能性最大的时代。句中先行词为an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age（一个时代），且引导词在从句中作时间状语，故填when。</a:t>
            </a:r>
            <a:endParaRPr lang="en-US" altLang="zh-CN" sz="2200" dirty="0"/>
          </a:p>
        </p:txBody>
      </p:sp>
      <p:sp>
        <p:nvSpPr>
          <p:cNvPr id="5" name="QB_6_BD.282_1#9af8ae23e?vja=1&amp;pid=046293bd7&amp;color=0,0,0&amp;vtp=1"/>
          <p:cNvSpPr/>
          <p:nvPr/>
        </p:nvSpPr>
        <p:spPr>
          <a:xfrm>
            <a:off x="722376" y="2125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interpreters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endParaRPr lang="en-US" altLang="zh-CN" sz="2000" dirty="0"/>
          </a:p>
        </p:txBody>
      </p:sp>
      <p:sp>
        <p:nvSpPr>
          <p:cNvPr id="6" name="QB_6_AN.283_1#9af8ae23e.blank?vja=1&amp;pid=046293bd7&amp;color=0,0,0&amp;vpa=136&amp;vtp=1"/>
          <p:cNvSpPr/>
          <p:nvPr/>
        </p:nvSpPr>
        <p:spPr>
          <a:xfrm>
            <a:off x="8488363" y="2087245"/>
            <a:ext cx="692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whom</a:t>
            </a:r>
            <a:endParaRPr lang="en-US" altLang="zh-CN" sz="2000" dirty="0"/>
          </a:p>
        </p:txBody>
      </p:sp>
      <p:sp>
        <p:nvSpPr>
          <p:cNvPr id="7" name="QB_6_AS.284_1#9af8ae23e?vja=1&amp;pid=046293bd7&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句意为：有许多口译员出席了此次聚会，其中大部分人吉米已经认识很久了。此处为“代词+of+关系代词”结构引导的非限制性定语从句，先行词interpreters指人，且关系代词在从句中作宾语，故填whom。</a:t>
            </a:r>
            <a:endParaRPr lang="en-US" altLang="zh-CN" sz="2200" dirty="0"/>
          </a:p>
        </p:txBody>
      </p:sp>
      <p:sp>
        <p:nvSpPr>
          <p:cNvPr id="8" name="QB_6_BD.285_1#dd660fb68?vja=1&amp;pid=046293bd7&amp;color=0,0,0&amp;vtp=1"/>
          <p:cNvSpPr/>
          <p:nvPr/>
        </p:nvSpPr>
        <p:spPr>
          <a:xfrm>
            <a:off x="722376" y="4119245"/>
            <a:ext cx="10753344" cy="732155"/>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p:txBody>
      </p:sp>
      <p:sp>
        <p:nvSpPr>
          <p:cNvPr id="9" name="QB_6_AN.286_1#dd660fb68.blank?vja=1&amp;pid=046293bd7&amp;color=0,0,0&amp;vpa=137&amp;vtp=1"/>
          <p:cNvSpPr/>
          <p:nvPr/>
        </p:nvSpPr>
        <p:spPr>
          <a:xfrm>
            <a:off x="1249744" y="4081145"/>
            <a:ext cx="339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0" name="QB_6_AS.287_1#dd660fb68?vja=1&amp;pid=046293bd7&amp;color=0,0,0&amp;vtp=1"/>
          <p:cNvSpPr/>
          <p:nvPr/>
        </p:nvSpPr>
        <p:spPr>
          <a:xfrm>
            <a:off x="722376" y="49193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句意为：就像其他老年人一样，我祖父喜欢谈论过去的美好时光。as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意为“正如</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一样”，为固定句型，as在此处引导非限制性定语从句。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87_2#dd660fb68?vja=1&amp;pid=046293bd7&amp;color=0,0,0&amp;mp=1&amp;vtp=1&amp;bt=1"/>
          <p:cNvSpPr/>
          <p:nvPr/>
        </p:nvSpPr>
        <p:spPr>
          <a:xfrm>
            <a:off x="722376" y="900000"/>
            <a:ext cx="10753344" cy="1871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as引导的非限制性定语从句</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as引导非限制性定语从句时，用以指代整个主句的内容，可放在主句之前或主句之后，也可放在句中。as在从句中可以充当主语、宾语，往往有“正如；正像”之意。多见于一些固定结构中，如:as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see/imagine/expect、as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expected、as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case等。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8_1#29cc043a1?vja=1&amp;pid=76856ce8c&amp;color=0,0,0&amp;vtp=1&amp;bt=1"/>
          <p:cNvSpPr/>
          <p:nvPr/>
        </p:nvSpPr>
        <p:spPr>
          <a:xfrm>
            <a:off x="722376" y="900000"/>
            <a:ext cx="10753344" cy="3771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Mandarin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（普通话）</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language-loving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linguistics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fluent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Phonemica,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Xiangyinyuan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
        <p:nvSpPr>
          <p:cNvPr id="3" name="QM_6_AN.289_1#29cc043a1.blank?vja=1&amp;pid=76856ce8c&amp;color=0,0,0&amp;vpa=138&amp;vtp=1"/>
          <p:cNvSpPr/>
          <p:nvPr/>
        </p:nvSpPr>
        <p:spPr>
          <a:xfrm>
            <a:off x="973201" y="1992200"/>
            <a:ext cx="12398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preserve</a:t>
            </a:r>
            <a:endParaRPr lang="en-US" altLang="zh-CN" sz="2000" dirty="0"/>
          </a:p>
        </p:txBody>
      </p:sp>
      <p:sp>
        <p:nvSpPr>
          <p:cNvPr id="4" name="QM_6_AN.290_1#29cc043a1.blank?vja=1&amp;pid=76856ce8c&amp;color=0,0,0&amp;vpa=139&amp;vtp=1"/>
          <p:cNvSpPr/>
          <p:nvPr/>
        </p:nvSpPr>
        <p:spPr>
          <a:xfrm>
            <a:off x="1443101" y="2766900"/>
            <a:ext cx="663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Faced</a:t>
            </a:r>
            <a:endParaRPr lang="en-US" altLang="zh-CN" sz="2000" dirty="0"/>
          </a:p>
        </p:txBody>
      </p:sp>
      <p:sp>
        <p:nvSpPr>
          <p:cNvPr id="5" name="QM_6_AN.291_1#29cc043a1.blank?vja=1&amp;pid=76856ce8c&amp;color=0,0,0&amp;vpa=140&amp;vtp=1"/>
          <p:cNvSpPr/>
          <p:nvPr/>
        </p:nvSpPr>
        <p:spPr>
          <a:xfrm>
            <a:off x="1701737" y="3528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6" name="QM_6_AN.292_1#29cc043a1.blank?vja=1&amp;pid=76856ce8c&amp;color=0,0,0&amp;vpa=141&amp;vtp=1"/>
          <p:cNvSpPr/>
          <p:nvPr/>
        </p:nvSpPr>
        <p:spPr>
          <a:xfrm>
            <a:off x="2396617" y="3909900"/>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became</a:t>
            </a:r>
            <a:endParaRPr lang="en-US" altLang="zh-CN" sz="2000" dirty="0"/>
          </a:p>
        </p:txBody>
      </p:sp>
      <p:sp>
        <p:nvSpPr>
          <p:cNvPr id="7" name="QM_6_AN.293_1#29cc043a1.blank?vja=1&amp;pid=76856ce8c&amp;color=0,0,0&amp;vpa=142&amp;vtp=1"/>
          <p:cNvSpPr/>
          <p:nvPr/>
        </p:nvSpPr>
        <p:spPr>
          <a:xfrm>
            <a:off x="10671239" y="3909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4_1#29cc043a1?vja=1&amp;pid=76856ce8c&amp;color=0,0,0&amp;mp=1&amp;vtp=1&amp;bt=1"/>
          <p:cNvSpPr/>
          <p:nvPr/>
        </p:nvSpPr>
        <p:spPr>
          <a:xfrm>
            <a:off x="722376" y="896112"/>
            <a:ext cx="10753344" cy="3390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Phonemica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uploads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Phonemica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AN.295_1#29cc043a1.blank?vja=1&amp;pid=76856ce8c&amp;color=0,0,0&amp;mp=1&amp;vpa=143&amp;vtp=1"/>
          <p:cNvSpPr/>
          <p:nvPr/>
        </p:nvSpPr>
        <p:spPr>
          <a:xfrm>
            <a:off x="2871788" y="845312"/>
            <a:ext cx="1027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definitely</a:t>
            </a:r>
            <a:endParaRPr lang="en-US" altLang="zh-CN" sz="2000" dirty="0"/>
          </a:p>
        </p:txBody>
      </p:sp>
      <p:sp>
        <p:nvSpPr>
          <p:cNvPr id="4" name="QM_6_AN.296_1#29cc043a1.blank?vja=1&amp;pid=76856ce8c&amp;color=0,0,0&amp;mp=1&amp;vpa=144&amp;vtp=1"/>
          <p:cNvSpPr/>
          <p:nvPr/>
        </p:nvSpPr>
        <p:spPr>
          <a:xfrm>
            <a:off x="8497443" y="1239012"/>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areas</a:t>
            </a:r>
            <a:endParaRPr lang="en-US" altLang="zh-CN" sz="2000" dirty="0"/>
          </a:p>
        </p:txBody>
      </p:sp>
      <p:sp>
        <p:nvSpPr>
          <p:cNvPr id="5" name="QM_6_AN.297_1#29cc043a1.blank?vja=1&amp;pid=76856ce8c&amp;color=0,0,0&amp;mp=1&amp;vpa=145&amp;vtp=1"/>
          <p:cNvSpPr/>
          <p:nvPr/>
        </p:nvSpPr>
        <p:spPr>
          <a:xfrm>
            <a:off x="2816289" y="1988312"/>
            <a:ext cx="703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telling</a:t>
            </a:r>
            <a:endParaRPr lang="en-US" altLang="zh-CN" sz="2000" dirty="0"/>
          </a:p>
        </p:txBody>
      </p:sp>
      <p:sp>
        <p:nvSpPr>
          <p:cNvPr id="6" name="QM_6_AN.298_1#29cc043a1.blank?vja=1&amp;pid=76856ce8c&amp;color=0,0,0&amp;mp=1&amp;vpa=146&amp;vtp=1"/>
          <p:cNvSpPr/>
          <p:nvPr/>
        </p:nvSpPr>
        <p:spPr>
          <a:xfrm>
            <a:off x="8961692" y="3144012"/>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accessible</a:t>
            </a:r>
            <a:endParaRPr lang="en-US" altLang="zh-CN" sz="2000" dirty="0"/>
          </a:p>
        </p:txBody>
      </p:sp>
      <p:sp>
        <p:nvSpPr>
          <p:cNvPr id="7" name="QM_6_AN.299_1#29cc043a1.blank?vja=1&amp;pid=76856ce8c&amp;color=0,0,0&amp;mp=1&amp;vpa=147&amp;vtp=1"/>
          <p:cNvSpPr/>
          <p:nvPr/>
        </p:nvSpPr>
        <p:spPr>
          <a:xfrm>
            <a:off x="10149967" y="3525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8" name="QM_6_EX.300_1#29cc043a1?vja=1&amp;pid=76856ce8c&amp;color=0,0,0&amp;vtp=1"/>
          <p:cNvSpPr/>
          <p:nvPr/>
        </p:nvSpPr>
        <p:spPr>
          <a:xfrm>
            <a:off x="722376" y="4331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本文是一篇说明文。文章介绍了两名外国学生为保护中国方言所作的努力，他们创建了一个名为乡音苑的网站，收集并展示濒危方言的录音。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1_1#ab454c9c5?vja=1&amp;pid=29cc043a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7_AN.302_1#ab454c9c5.blank?vja=1&amp;pid=29cc043a1&amp;color=0,0,0&amp;vpa=148&amp;vtp=1"/>
          <p:cNvSpPr/>
          <p:nvPr/>
        </p:nvSpPr>
        <p:spPr>
          <a:xfrm>
            <a:off x="1036701" y="845313"/>
            <a:ext cx="123983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preserve</a:t>
            </a:r>
            <a:endParaRPr lang="en-US" altLang="zh-CN" sz="2000" dirty="0"/>
          </a:p>
        </p:txBody>
      </p:sp>
      <p:sp>
        <p:nvSpPr>
          <p:cNvPr id="4" name="QB_7_AS.303_1#ab454c9c5?vja=1&amp;pid=29cc043a1&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句意为：然而，随着普通话在学校和公共场所变得越来越普及，这些方言正变得难以保护。“be/become+</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sth”为固定短语，表示“做某事（变得）</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”，其中不定式用主动形式表示被动含义。故填to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preserve。</a:t>
            </a:r>
            <a:endParaRPr lang="en-US" altLang="zh-CN" sz="2200" dirty="0"/>
          </a:p>
        </p:txBody>
      </p:sp>
      <p:sp>
        <p:nvSpPr>
          <p:cNvPr id="5" name="QB_7_BD.304_1#d5dc333c6?vja=1&amp;pid=29cc043a1&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305_1#d5dc333c6.blank?vja=1&amp;pid=29cc043a1&amp;color=0,0,0&amp;vpa=149&amp;vtp=1"/>
          <p:cNvSpPr/>
          <p:nvPr/>
        </p:nvSpPr>
        <p:spPr>
          <a:xfrm>
            <a:off x="998601" y="2453259"/>
            <a:ext cx="663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Faced</a:t>
            </a:r>
            <a:endParaRPr lang="en-US" altLang="zh-CN" sz="2000" dirty="0"/>
          </a:p>
        </p:txBody>
      </p:sp>
      <p:sp>
        <p:nvSpPr>
          <p:cNvPr id="7" name="QB_7_AS.306_1#d5dc333c6?vja=1&amp;pid=29cc043a1&amp;color=0,0,0&amp;vtp=1"/>
          <p:cNvSpPr/>
          <p:nvPr/>
        </p:nvSpPr>
        <p:spPr>
          <a:xfrm>
            <a:off x="722376" y="2916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句意为：面对这一问题，两名热爱语言的外国学生决定采取行动。be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with为固定搭配，此处在句中作状语，且句首单词首字母应大写。故填Faced。</a:t>
            </a:r>
            <a:endParaRPr lang="en-US" altLang="zh-CN" sz="2200" dirty="0"/>
          </a:p>
        </p:txBody>
      </p:sp>
      <p:sp>
        <p:nvSpPr>
          <p:cNvPr id="8" name="QB_7_BD.307_1#2ef242070?vja=1&amp;pid=29cc043a1&amp;color=0,0,0&amp;vtp=1"/>
          <p:cNvSpPr/>
          <p:nvPr/>
        </p:nvSpPr>
        <p:spPr>
          <a:xfrm>
            <a:off x="722376" y="3723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308_1#2ef242070.blank?vja=1&amp;pid=29cc043a1&amp;color=0,0,0&amp;vpa=150&amp;vtp=1"/>
          <p:cNvSpPr/>
          <p:nvPr/>
        </p:nvSpPr>
        <p:spPr>
          <a:xfrm>
            <a:off x="1024001" y="36851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7_AS.309_1#2ef242070?vja=1&amp;pid=29cc043a1&amp;color=0,0,0&amp;vtp=1"/>
          <p:cNvSpPr/>
          <p:nvPr/>
        </p:nvSpPr>
        <p:spPr>
          <a:xfrm>
            <a:off x="722376" y="41479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句意为：帕克是一名语言学专业的学生，研究中国方言，而汉森熟练掌握多种语言，已在北京生活多年。be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fluent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in为固定搭配，意为“在（语言表达）方面熟练/流利”。故填in。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0_1#8fd1e9a5d?vja=1&amp;pid=29cc043a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11_1#8fd1e9a5d.blank?vja=1&amp;pid=29cc043a1&amp;color=0,0,0&amp;vpa=151&amp;vtp=1"/>
          <p:cNvSpPr/>
          <p:nvPr/>
        </p:nvSpPr>
        <p:spPr>
          <a:xfrm>
            <a:off x="1049401" y="858013"/>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became</a:t>
            </a:r>
            <a:endParaRPr lang="en-US" altLang="zh-CN" sz="2000" dirty="0"/>
          </a:p>
        </p:txBody>
      </p:sp>
      <p:sp>
        <p:nvSpPr>
          <p:cNvPr id="4" name="QB_7_AS.312_1#8fd1e9a5d?vja=1&amp;pid=29cc043a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一起启动了一个项目，后来这个项目变成了一个名为“乡音苑”（Phonemica）的网站，该网站收集并展示濒临消失的方言录音。设空处为which引导的定语从句的谓语动词，根据前文started及语境可知，此处描述的是过去发生的事情，应用一般过去时。故填became。</a:t>
            </a:r>
            <a:endParaRPr lang="en-US" altLang="zh-CN" sz="2200" dirty="0"/>
          </a:p>
        </p:txBody>
      </p:sp>
      <p:sp>
        <p:nvSpPr>
          <p:cNvPr id="5" name="QB_7_BD.313_1#f4185d9bf?vja=1&amp;pid=29cc043a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14_1#f4185d9bf.blank?vja=1&amp;pid=29cc043a1&amp;color=0,0,0&amp;vpa=152&amp;vtp=1"/>
          <p:cNvSpPr/>
          <p:nvPr/>
        </p:nvSpPr>
        <p:spPr>
          <a:xfrm>
            <a:off x="1062101" y="24659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7_AS.315_1#f4185d9bf?vja=1&amp;pid=29cc043a1&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句意见上一题解析。设空处引导非限制性定语从句，修饰先行词website，关系词在从句中作地点状语，表示“在这个网站上”，应用关系副词where引导该从句。故填where。</a:t>
            </a:r>
            <a:endParaRPr lang="en-US" altLang="zh-CN" sz="2200" dirty="0"/>
          </a:p>
        </p:txBody>
      </p:sp>
      <p:sp>
        <p:nvSpPr>
          <p:cNvPr id="8" name="QB_7_BD.316_1#1c5487821?vja=1&amp;pid=29cc043a1&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17_1#1c5487821.blank?vja=1&amp;pid=29cc043a1&amp;color=0,0,0&amp;vpa=153&amp;vtp=1"/>
          <p:cNvSpPr/>
          <p:nvPr/>
        </p:nvSpPr>
        <p:spPr>
          <a:xfrm>
            <a:off x="1011301" y="3685159"/>
            <a:ext cx="1027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definitely</a:t>
            </a:r>
            <a:endParaRPr lang="en-US" altLang="zh-CN" sz="2000" dirty="0"/>
          </a:p>
        </p:txBody>
      </p:sp>
      <p:sp>
        <p:nvSpPr>
          <p:cNvPr id="10" name="QB_7_AS.318_1#1c5487821?vja=1&amp;pid=29cc043a1&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句意为：在“乡音苑”网站上，你肯定会注意到一张显示中国各地各种方言的大型地图。设空处作状语，修饰动词notice，应用副词definitely，意为“肯定；确实”。故填definitely。</a:t>
            </a:r>
            <a:endParaRPr lang="en-US" altLang="zh-CN" sz="2200" dirty="0"/>
          </a:p>
        </p:txBody>
      </p:sp>
      <p:sp>
        <p:nvSpPr>
          <p:cNvPr id="11" name="QB_7_BD.319_1#8e884b836?vja=1&amp;pid=29cc043a1&amp;color=0,0,0&amp;vtp=1"/>
          <p:cNvSpPr/>
          <p:nvPr/>
        </p:nvSpPr>
        <p:spPr>
          <a:xfrm>
            <a:off x="722376" y="4967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12" name="QB_7_AN.320_1#8e884b836.blank?vja=1&amp;pid=29cc043a1&amp;color=0,0,0&amp;vpa=154&amp;vtp=1"/>
          <p:cNvSpPr/>
          <p:nvPr/>
        </p:nvSpPr>
        <p:spPr>
          <a:xfrm>
            <a:off x="1049401" y="4929759"/>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areas</a:t>
            </a:r>
            <a:endParaRPr lang="en-US" altLang="zh-CN" sz="2000" dirty="0"/>
          </a:p>
        </p:txBody>
      </p:sp>
      <p:sp>
        <p:nvSpPr>
          <p:cNvPr id="13" name="QB_7_AS.321_1#8e884b836?vja=1&amp;pid=29cc043a1&amp;color=0,0,0&amp;vtp=1"/>
          <p:cNvSpPr/>
          <p:nvPr/>
        </p:nvSpPr>
        <p:spPr>
          <a:xfrm>
            <a:off x="722376" y="53925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句意为：在某些区域，上传有方言录音，该网站的访问者可以收听。area为可数名词，结合空前的certain可知，此处表示“某些区域”，应用名词复数形式。故填areas。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2_1#a012ed9b3?vja=1&amp;pid=29cc043a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23_1#a012ed9b3.blank?vja=1&amp;pid=29cc043a1&amp;color=0,0,0&amp;vpa=155&amp;vtp=1"/>
          <p:cNvSpPr/>
          <p:nvPr/>
        </p:nvSpPr>
        <p:spPr>
          <a:xfrm>
            <a:off x="1049401" y="845313"/>
            <a:ext cx="703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telling</a:t>
            </a:r>
            <a:endParaRPr lang="en-US" altLang="zh-CN" sz="2000" dirty="0"/>
          </a:p>
        </p:txBody>
      </p:sp>
      <p:sp>
        <p:nvSpPr>
          <p:cNvPr id="4" name="QB_7_AS.324_1#a012ed9b3?vja=1&amp;pid=29cc043a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句意为：大多数录音都以讲话者用他们各自的方言讲故事为特色。句中已有谓语feature，所以设空处应用非谓语形式；tell与speakers之间为逻辑上的主动关系，应用现在分词作后置定语。故填telling。</a:t>
            </a:r>
            <a:endParaRPr lang="en-US" altLang="zh-CN" sz="2200" dirty="0"/>
          </a:p>
        </p:txBody>
      </p:sp>
      <p:sp>
        <p:nvSpPr>
          <p:cNvPr id="5" name="QB_7_BD.325_1#e7444b04d?vja=1&amp;pid=29cc043a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26_1#e7444b04d.blank?vja=1&amp;pid=29cc043a1&amp;color=0,0,0&amp;vpa=156&amp;vtp=1"/>
          <p:cNvSpPr/>
          <p:nvPr/>
        </p:nvSpPr>
        <p:spPr>
          <a:xfrm>
            <a:off x="1049401" y="2465959"/>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accessible</a:t>
            </a:r>
            <a:endParaRPr lang="en-US" altLang="zh-CN" sz="2000" dirty="0"/>
          </a:p>
        </p:txBody>
      </p:sp>
      <p:sp>
        <p:nvSpPr>
          <p:cNvPr id="7" name="QB_7_AS.327_1#e7444b04d?vja=1&amp;pid=29cc043a1&amp;color=0,0,0&amp;vtp=1"/>
          <p:cNvSpPr/>
          <p:nvPr/>
        </p:nvSpPr>
        <p:spPr>
          <a:xfrm>
            <a:off x="722376" y="2928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网站上关于讲话者的详细信息，包括种族背景和教育程度，使其比传统语言研究平台更具易用性和吸引力，力求保留每种方言的独特魅力。由and可知，设空处与形容词engaging并列作宾语补足语，所以此处应用形容词，结合语境可知，此处意为“易使用的；易理解的”。故填accessible。</a:t>
            </a:r>
            <a:endParaRPr lang="en-US" altLang="zh-CN" sz="2200" dirty="0"/>
          </a:p>
        </p:txBody>
      </p:sp>
      <p:sp>
        <p:nvSpPr>
          <p:cNvPr id="8" name="QB_7_BD.328_1#d414658dc?vja=1&amp;pid=29cc043a1&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329_1#d414658dc.blank?vja=1&amp;pid=29cc043a1&amp;color=0,0,0&amp;vpa=157&amp;vtp=1"/>
          <p:cNvSpPr/>
          <p:nvPr/>
        </p:nvSpPr>
        <p:spPr>
          <a:xfrm>
            <a:off x="1151001" y="4459859"/>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0" name="QB_7_AS.330_1#d414658dc?vja=1&amp;pid=29cc043a1&amp;color=0,0,0&amp;vtp=1"/>
          <p:cNvSpPr/>
          <p:nvPr/>
        </p:nvSpPr>
        <p:spPr>
          <a:xfrm>
            <a:off x="722376" y="4881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句意见上一题解析。此处特指“每种方言的独特魅力”，应用定冠词the。故填the。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ff089a32.fixed?vja=1&amp;pid=e670e34f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1ff089a32.fixed?vja=1&amp;pid=e670e34f0&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1ff089a32.fixed?vja=1&amp;pid=e670e34f0&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1ff089a32.fixed?vja=1&amp;pid=e670e34f0&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1_1#80be8c005?vja=1&amp;pid=25513b461&amp;color=0,0,0&amp;vtp=1&amp;bt=1"/>
          <p:cNvSpPr/>
          <p:nvPr/>
        </p:nvSpPr>
        <p:spPr>
          <a:xfrm>
            <a:off x="722376" y="900000"/>
            <a:ext cx="10753344" cy="4533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dissatisfied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unfulfilled,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first-tier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acquaintances.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unbearable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1_2#80be8c005?vja=1&amp;pid=25513b461&amp;color=0,0,0&amp;mp=1&amp;vtp=1&amp;bt=1"/>
          <p:cNvSpPr/>
          <p:nvPr/>
        </p:nvSpPr>
        <p:spPr>
          <a:xfrm>
            <a:off x="722376" y="896112"/>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genuine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clarifying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asymmetric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332_1#80be8c005?vja=1&amp;pid=25513b461&amp;color=0,0,0&amp;vtp=1"/>
          <p:cNvSpPr/>
          <p:nvPr/>
        </p:nvSpPr>
        <p:spPr>
          <a:xfrm>
            <a:off x="722376" y="4712398"/>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本文是一篇说明文。作者通过其朋友的案例引出“中等朋友”的概念，指出中等朋友带来压力的原因在于界限模糊和“期望不对等”，从而揭示友谊中的潜在问题。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e54b8473c?vja=1&amp;pid=f575495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B_6_AN.20_1#e54b8473c.blank?vja=1&amp;pid=f575495f9&amp;color=0,0,0&amp;vpa=7&amp;vtp=1"/>
          <p:cNvSpPr/>
          <p:nvPr/>
        </p:nvSpPr>
        <p:spPr>
          <a:xfrm>
            <a:off x="7777417" y="858013"/>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21_1#e54b8473c?vja=1&amp;pid=f575495f9&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句意为：你是否会成功在很大程度上取决于你如何应对生活中具有挑战性的工作。react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sth为固定搭配，意为“对某事/物作出反应”，其中to为介词。故填to。</a:t>
            </a:r>
            <a:endParaRPr lang="en-US" altLang="zh-CN" sz="2200" dirty="0"/>
          </a:p>
        </p:txBody>
      </p:sp>
      <p:sp>
        <p:nvSpPr>
          <p:cNvPr id="5" name="QB_6_BD.22_1#8e658eb23?vja=1&amp;pid=f575495f9&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endParaRPr lang="en-US" altLang="zh-CN" sz="2000" dirty="0"/>
          </a:p>
        </p:txBody>
      </p:sp>
      <p:sp>
        <p:nvSpPr>
          <p:cNvPr id="6" name="QB_6_AN.23_1#8e658eb23.blank?vja=1&amp;pid=f575495f9&amp;color=0,0,0&amp;vpa=8&amp;vtp=1"/>
          <p:cNvSpPr/>
          <p:nvPr/>
        </p:nvSpPr>
        <p:spPr>
          <a:xfrm>
            <a:off x="6856794" y="20849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24_1#8e658eb23?vja=1&amp;pid=f575495f9&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句意为：世界粮食计划署在对抗饥饿以争取世界和平方面发挥着重要作用。play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方面发挥重要作用；在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中扮演重要角色”。故填in。</a:t>
            </a:r>
            <a:endParaRPr lang="en-US" altLang="zh-CN" sz="2200" dirty="0"/>
          </a:p>
        </p:txBody>
      </p:sp>
      <p:sp>
        <p:nvSpPr>
          <p:cNvPr id="8" name="QB_6_BD.25_1#d322bee1e?vja=1&amp;pid=f575495f9&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negotiation.</a:t>
            </a:r>
            <a:endParaRPr lang="en-US" altLang="zh-CN" sz="2000" dirty="0"/>
          </a:p>
        </p:txBody>
      </p:sp>
      <p:sp>
        <p:nvSpPr>
          <p:cNvPr id="9" name="QB_6_AN.26_1#d322bee1e.blank?vja=1&amp;pid=f575495f9&amp;color=0,0,0&amp;vpa=9&amp;vtp=1"/>
          <p:cNvSpPr/>
          <p:nvPr/>
        </p:nvSpPr>
        <p:spPr>
          <a:xfrm>
            <a:off x="8439214" y="3697859"/>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a:t>
            </a:r>
            <a:endParaRPr lang="en-US" altLang="zh-CN" sz="2000" dirty="0"/>
          </a:p>
        </p:txBody>
      </p:sp>
      <p:sp>
        <p:nvSpPr>
          <p:cNvPr id="10" name="QB_6_AS.27_1#d322bee1e?vja=1&amp;pid=f575495f9&amp;color=0,0,0&amp;vtp=1"/>
          <p:cNvSpPr/>
          <p:nvPr/>
        </p:nvSpPr>
        <p:spPr>
          <a:xfrm>
            <a:off x="722376" y="4160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句意为：这两家公司合作的细节问题还在商讨之中。under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negotiation为固定搭配，意为“在商讨中”。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3_1#f89eeeb49?vja=1&amp;pid=80be8c00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4_1#f89eeeb49.bracket?vja=1&amp;pid=80be8c005&amp;color=0,0,0&amp;vpa=158&amp;vtp=1"/>
          <p:cNvSpPr/>
          <p:nvPr/>
        </p:nvSpPr>
        <p:spPr>
          <a:xfrm>
            <a:off x="6239193"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3_2#f89eeeb49.choices?vja=1&amp;pid=80be8c005&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endParaRPr lang="en-US" altLang="zh-CN" sz="2000" dirty="0"/>
          </a:p>
        </p:txBody>
      </p:sp>
      <p:sp>
        <p:nvSpPr>
          <p:cNvPr id="5" name="QC_7_AS.335_1#f89eeeb49?vja=1&amp;pid=80be8c005&amp;color=0,0,0&amp;vtp=1"/>
          <p:cNvSpPr/>
          <p:nvPr/>
        </p:nvSpPr>
        <p:spPr>
          <a:xfrm>
            <a:off x="722376" y="28398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内容可知，作者提到R.因对自己的社交生活感到不满意而列出朋友清单，发现虽有少数挚友和大量泛泛之交，但给自己带来最多负担的是那些处于中间等级的朋友，即“中等朋友”，由此引出下文对这类朋友带来压力的原因和友谊中存在的问题的介绍。由此可推知，作者提及R.的朋友清单是为了通过具体案例引出“中等朋友”这一概念，并向读者展示友谊中可能存在的问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6_1#10ede4e66?vja=1&amp;pid=80be8c00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7_1#10ede4e66.bracket?vja=1&amp;pid=80be8c005&amp;color=0,0,0&amp;vpa=159&amp;vtp=1"/>
          <p:cNvSpPr/>
          <p:nvPr/>
        </p:nvSpPr>
        <p:spPr>
          <a:xfrm>
            <a:off x="79756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36_2#10ede4e66.choices?vja=1&amp;pid=80be8c005&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p:txBody>
      </p:sp>
      <p:sp>
        <p:nvSpPr>
          <p:cNvPr id="5" name="QC_7_AS.338_1#10ede4e66?vja=1&amp;pid=80be8c005&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annoyance,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guilt.But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unbearable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可知，当R.的“中等朋友”向他寻求帮助时，他一开始的反应是烦恼，紧接着感到内疚，但考虑到他们的友谊状况，这位朋友的要求与他们的关系不对等，他觉得这位朋友施压的方式让他难以承受。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9_1#b7b68c21d?vja=1&amp;pid=80be8c00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“asymmetric”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0_1#b7b68c21d.bracket?vja=1&amp;pid=80be8c005&amp;color=0,0,0&amp;vpa=160&amp;vtp=1"/>
          <p:cNvSpPr/>
          <p:nvPr/>
        </p:nvSpPr>
        <p:spPr>
          <a:xfrm>
            <a:off x="93171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39_2#b7b68c21d.choices?vja=1&amp;pid=80be8c005&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900680" algn="l"/>
                <a:tab pos="5674360" algn="l"/>
                <a:tab pos="82956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Unrealistic.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Unequal.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.Invisible.</a:t>
            </a:r>
            <a:endParaRPr lang="en-US" altLang="zh-CN" sz="2000" dirty="0"/>
          </a:p>
        </p:txBody>
      </p:sp>
      <p:sp>
        <p:nvSpPr>
          <p:cNvPr id="5" name="QC_7_AS.341_1#b7b68c21d?vja=1&amp;pid=80be8c005&amp;color=0,0,0&amp;vtp=1"/>
          <p:cNvSpPr/>
          <p:nvPr/>
        </p:nvSpPr>
        <p:spPr>
          <a:xfrm>
            <a:off x="722376" y="1696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词义猜测题。根据画线词后的“You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you.”可知，你对自己的“中等朋友”的喜欢程度可能低于或高于对方对你的喜欢程度。因此，“asymmetric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expectation”指双方喜欢的程度不一样，即期待不对等，故画线词意为“不对等的”，与C项意思相近，故选C项。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2_1#1ad1c87ef?vja=1&amp;pid=80be8c00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3_1#1ad1c87ef.bracket?vja=1&amp;pid=80be8c005&amp;color=0,0,0&amp;vpa=161&amp;vtp=1"/>
          <p:cNvSpPr/>
          <p:nvPr/>
        </p:nvSpPr>
        <p:spPr>
          <a:xfrm>
            <a:off x="65405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2_2#1ad1c87ef.choices?vja=1&amp;pid=80be8c005&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5" name="QC_7_AS.344_1#1ad1c87ef?vja=1&amp;pid=80be8c005&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clarifying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lines”以及最后一段中的“The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absence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clarity,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‘asymmetric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expectation’”可知，“中等朋友”之间的主要问题是存在不明确的界限，没有向对方甚至自己明确这些界限，导致双方的期待不对等。故选D项。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5_1#c3748c05c?vja=1&amp;pid=403eced75&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[河北名校联盟2024高二期末]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Kenneth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Kenneth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Kenneth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bitterly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frustration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Kenneth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Kenneth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5_2#c3748c05c?vja=1&amp;pid=403eced75&amp;color=0,0,0&amp;mp=1&amp;vtp=1&amp;bt=1"/>
          <p:cNvSpPr/>
          <p:nvPr/>
        </p:nvSpPr>
        <p:spPr>
          <a:xfrm>
            <a:off x="722376" y="896112"/>
            <a:ext cx="10753344" cy="3009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Kenneth,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（绝望）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Kenneth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（灯塔）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January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unsung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Kenneth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6_EX.346_1#c3748c05c?vja=1&amp;pid=403eced75&amp;color=0,0,0&amp;vtp=1"/>
          <p:cNvSpPr/>
          <p:nvPr/>
        </p:nvSpPr>
        <p:spPr>
          <a:xfrm>
            <a:off x="722376" y="3950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肯尼思在经历个人生活和职业上的困境后，偶然因一个小男孩的微笑获得了启发，进而发起了一项视频项目，记录各行各业的人们接收的微笑的力量，这些微笑成了绝望中人们的希望，传播着温暖和正能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7_1#c2b6aff75.choices?vja=1&amp;pid=c3748c05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B.visitor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C.challenge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a:t>
            </a:r>
            <a:endParaRPr lang="en-US" altLang="zh-CN" sz="2000" dirty="0"/>
          </a:p>
        </p:txBody>
      </p:sp>
      <p:sp>
        <p:nvSpPr>
          <p:cNvPr id="3" name="QC_7_AN.348_1#c2b6aff75.bracket?vja=1&amp;pid=c3748c05c&amp;color=0,0,0&amp;vpa=162&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49_1#c2b6aff75?vja=1&amp;pid=c3748c05c&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well和下文的angry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boss及frustration可知，据肯尼思所描述的，他的老板是一个持续制造挑战的人。故选C项。</a:t>
            </a:r>
            <a:endParaRPr lang="en-US" altLang="zh-CN" sz="2200" dirty="0"/>
          </a:p>
        </p:txBody>
      </p:sp>
      <p:sp>
        <p:nvSpPr>
          <p:cNvPr id="5" name="QC_7_BD.350_1#241c95583.choices?vja=1&amp;pid=c3748c05c&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B.painful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.cautious</a:t>
            </a:r>
            <a:endParaRPr lang="en-US" altLang="zh-CN" sz="2000" dirty="0"/>
          </a:p>
        </p:txBody>
      </p:sp>
      <p:sp>
        <p:nvSpPr>
          <p:cNvPr id="6" name="QC_7_AN.351_1#241c95583.bracket?vja=1&amp;pid=c3748c05c&amp;color=0,0,0&amp;vpa=163&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52_1#241c95583?vja=1&amp;pid=c3748c05c&amp;color=0,0,0&amp;vtp=1"/>
          <p:cNvSpPr/>
          <p:nvPr/>
        </p:nvSpPr>
        <p:spPr>
          <a:xfrm>
            <a:off x="722376" y="2547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cancer可知，电话的内容是令人痛苦的。故选B项。cautious意为“谨慎的”。</a:t>
            </a:r>
            <a:endParaRPr lang="en-US" altLang="zh-CN" sz="2200" dirty="0"/>
          </a:p>
        </p:txBody>
      </p:sp>
      <p:sp>
        <p:nvSpPr>
          <p:cNvPr id="8" name="QC_7_BD.353_1#5642b390c.choices?vja=1&amp;pid=c3748c05c&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B.previous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C.temporary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endParaRPr lang="en-US" altLang="zh-CN" sz="2000" dirty="0"/>
          </a:p>
        </p:txBody>
      </p:sp>
      <p:sp>
        <p:nvSpPr>
          <p:cNvPr id="9" name="QC_7_AN.354_1#5642b390c.bracket?vja=1&amp;pid=c3748c05c&amp;color=0,0,0&amp;vpa=164&amp;vtp=1"/>
          <p:cNvSpPr/>
          <p:nvPr/>
        </p:nvSpPr>
        <p:spPr>
          <a:xfrm>
            <a:off x="1176401" y="335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55_1#5642b390c?vja=1&amp;pid=c3748c05c&amp;color=0,0,0&amp;vtp=1"/>
          <p:cNvSpPr/>
          <p:nvPr/>
        </p:nvSpPr>
        <p:spPr>
          <a:xfrm>
            <a:off x="722376" y="3779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cancer.”可知，肯尼思在职业上遇到挫折，professional与下文的personal对应。故选D项。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6_1#680040af1.choices?vja=1&amp;pid=c3748c05c&amp;color=0,0,0&amp;vtp=1"/>
          <p:cNvSpPr/>
          <p:nvPr/>
        </p:nvSpPr>
        <p:spPr>
          <a:xfrm>
            <a:off x="722376" y="9000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.shadow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C.smile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.glance</a:t>
            </a:r>
            <a:endParaRPr lang="en-US" altLang="zh-CN" sz="2000" dirty="0"/>
          </a:p>
        </p:txBody>
      </p:sp>
      <p:sp>
        <p:nvSpPr>
          <p:cNvPr id="3" name="QC_7_AS.358_1#680040af1?vja=1&amp;pid=c3748c05c&amp;color=0,0,0&amp;vtp=1"/>
          <p:cNvSpPr/>
          <p:nvPr/>
        </p:nvSpPr>
        <p:spPr>
          <a:xfrm>
            <a:off x="722376" y="13285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frustration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mixed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sadness可知，职业上的挫折和个人的悲伤给他的一天蒙上了沉重的阴影。cast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shadow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sth意为“给某物蒙上阴影”。故选A项。</a:t>
            </a:r>
            <a:endParaRPr lang="en-US" altLang="zh-CN" sz="2200" dirty="0"/>
          </a:p>
        </p:txBody>
      </p:sp>
      <p:sp>
        <p:nvSpPr>
          <p:cNvPr id="4" name="QC_7_AN.357_1#680040af1.bracket?vja=1&amp;pid=c3748c05c&amp;color=0,0,0&amp;vpa=165&amp;vtp=1"/>
          <p:cNvSpPr/>
          <p:nvPr/>
        </p:nvSpPr>
        <p:spPr>
          <a:xfrm>
            <a:off x="1176401" y="9000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C_7_BD.359_1#4c56d4b5f.choices?vja=1&amp;pid=c3748c05c&amp;color=0,0,0&amp;vtp=1&amp;bt=1"/>
          <p:cNvSpPr/>
          <p:nvPr/>
        </p:nvSpPr>
        <p:spPr>
          <a:xfrm>
            <a:off x="719328" y="2557448"/>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6" name="QC_7_AN.360_1#4c56d4b5f.bracket?vja=1&amp;pid=c3748c05c&amp;color=0,0,0&amp;vpa=166&amp;vtp=1"/>
          <p:cNvSpPr/>
          <p:nvPr/>
        </p:nvSpPr>
        <p:spPr>
          <a:xfrm>
            <a:off x="1173353" y="2557448"/>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61_1#4c56d4b5f?vja=1&amp;pid=c3748c05c&amp;color=0,0,0&amp;vtp=1"/>
          <p:cNvSpPr/>
          <p:nvPr/>
        </p:nvSpPr>
        <p:spPr>
          <a:xfrm>
            <a:off x="719328" y="2977182"/>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was可知，这是肯尼思回想起那一天所说的话。reflect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on意为“回顾；反思”。故选B项。stir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up意为“搅拌，引起”。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QC_7_BD.362_1#19059ea5b.choices?vja=1&amp;pid=c3748c05c&amp;color=0,0,0&amp;vtp=1"/>
          <p:cNvSpPr/>
          <p:nvPr/>
        </p:nvSpPr>
        <p:spPr>
          <a:xfrm>
            <a:off x="722376" y="91057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B.pretended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endParaRPr lang="en-US" altLang="zh-CN" sz="2000" dirty="0"/>
          </a:p>
        </p:txBody>
      </p:sp>
      <p:sp>
        <p:nvSpPr>
          <p:cNvPr id="6" name="QC_7_AN.363_1#19059ea5b.bracket?vja=1&amp;pid=c3748c05c&amp;color=0,0,0&amp;vpa=167&amp;vtp=1"/>
          <p:cNvSpPr/>
          <p:nvPr/>
        </p:nvSpPr>
        <p:spPr>
          <a:xfrm>
            <a:off x="1176401" y="910571"/>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64_1#19059ea5b?vja=1&amp;pid=c3748c05c&amp;color=0,0,0&amp;vtp=1"/>
          <p:cNvSpPr/>
          <p:nvPr/>
        </p:nvSpPr>
        <p:spPr>
          <a:xfrm>
            <a:off x="722376" y="1335259"/>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根据上文的Wandering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road及下文accidental可知，肯尼思是在漫无目的走路时碰巧与一个向他走来的小男孩有了目光接触。happen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sth为固定搭配，意为“碰巧做某事”。故选D项。</a:t>
            </a:r>
            <a:endParaRPr lang="en-US" altLang="zh-CN" sz="2200" dirty="0"/>
          </a:p>
        </p:txBody>
      </p:sp>
      <p:sp>
        <p:nvSpPr>
          <p:cNvPr id="8" name="QC_7_BD.365_1#1cdfb9867.choices?vja=1&amp;pid=c3748c05c&amp;color=0,0,0&amp;vtp=1"/>
          <p:cNvSpPr/>
          <p:nvPr/>
        </p:nvSpPr>
        <p:spPr>
          <a:xfrm>
            <a:off x="722376" y="252347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B.belts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C.sight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.screens</a:t>
            </a:r>
            <a:endParaRPr lang="en-US" altLang="zh-CN" sz="2000" dirty="0"/>
          </a:p>
        </p:txBody>
      </p:sp>
      <p:sp>
        <p:nvSpPr>
          <p:cNvPr id="9" name="QC_7_AN.366_1#1cdfb9867.bracket?vja=1&amp;pid=c3748c05c&amp;color=0,0,0&amp;vpa=168&amp;vtp=1"/>
          <p:cNvSpPr/>
          <p:nvPr/>
        </p:nvSpPr>
        <p:spPr>
          <a:xfrm>
            <a:off x="1176401" y="2523471"/>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67_1#1cdfb9867?vja=1&amp;pid=c3748c05c&amp;color=0,0,0&amp;vtp=1"/>
          <p:cNvSpPr/>
          <p:nvPr/>
        </p:nvSpPr>
        <p:spPr>
          <a:xfrm>
            <a:off x="722376" y="2906694"/>
            <a:ext cx="10964863"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boy可知，此处指他们的目光交汇。故选C项。</a:t>
            </a:r>
            <a:endParaRPr lang="en-US" altLang="zh-CN" sz="2200" dirty="0"/>
          </a:p>
        </p:txBody>
      </p:sp>
      <p:sp>
        <p:nvSpPr>
          <p:cNvPr id="11" name="QC_7_BD.368_1#61ebb3793.choices?vja=1&amp;pid=c3748c05c&amp;color=0,0,0&amp;vtp=1"/>
          <p:cNvSpPr/>
          <p:nvPr/>
        </p:nvSpPr>
        <p:spPr>
          <a:xfrm>
            <a:off x="722376" y="3296012"/>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.uplift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B.trick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C.threaten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.defeat</a:t>
            </a:r>
            <a:endParaRPr lang="en-US" altLang="zh-CN" sz="2000" dirty="0"/>
          </a:p>
        </p:txBody>
      </p:sp>
      <p:sp>
        <p:nvSpPr>
          <p:cNvPr id="12" name="QC_7_AN.369_1#61ebb3793.bracket?vja=1&amp;pid=c3748c05c&amp;color=0,0,0&amp;vpa=169&amp;vtp=1"/>
          <p:cNvSpPr/>
          <p:nvPr/>
        </p:nvSpPr>
        <p:spPr>
          <a:xfrm>
            <a:off x="1176401" y="3296012"/>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370_1#61ebb3793?vja=1&amp;pid=c3748c05c&amp;color=0,0,0&amp;vtp=1"/>
          <p:cNvSpPr/>
          <p:nvPr/>
        </p:nvSpPr>
        <p:spPr>
          <a:xfrm>
            <a:off x="722376" y="3722859"/>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smile和下文的comforted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strangers可知，肯尼思被小男孩的微笑激励了。uplift意为“激励，使振奋”。故选A项。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9" grpId="0" animBg="1" build="p"/>
      <p:bldP spid="10" grpId="0" animBg="1" build="p"/>
      <p:bldP spid="12" grpId="0" animBg="1" build="p"/>
      <p:bldP spid="13"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1_1#312364013.choices?vja=1&amp;pid=c3748c05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B.encounter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C.celebration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.explosion</a:t>
            </a:r>
            <a:endParaRPr lang="en-US" altLang="zh-CN" sz="2000" dirty="0"/>
          </a:p>
        </p:txBody>
      </p:sp>
      <p:sp>
        <p:nvSpPr>
          <p:cNvPr id="3" name="QC_7_AN.372_1#312364013.bracket?vja=1&amp;pid=c3748c05c&amp;color=0,0,0&amp;vpa=170&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73_1#312364013?vja=1&amp;pid=c3748c05c&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him及“When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exchanged,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me.”可知，与小男孩的这场偶然但又有意义的相遇对肯尼思产生了影响。故选B项。</a:t>
            </a:r>
            <a:endParaRPr lang="en-US" altLang="zh-CN" sz="2200" dirty="0"/>
          </a:p>
        </p:txBody>
      </p:sp>
      <p:sp>
        <p:nvSpPr>
          <p:cNvPr id="5" name="QC_7_BD.374_1#5c0cf0b6a.choices?vja=1&amp;pid=c3748c05c&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C.absorbed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endParaRPr lang="en-US" altLang="zh-CN" sz="2000" dirty="0"/>
          </a:p>
        </p:txBody>
      </p:sp>
      <p:sp>
        <p:nvSpPr>
          <p:cNvPr id="6" name="QC_7_AN.375_1#5c0cf0b6a.bracket?vja=1&amp;pid=c3748c05c&amp;color=0,0,0&amp;vpa=171&amp;vtp=1"/>
          <p:cNvSpPr/>
          <p:nvPr/>
        </p:nvSpPr>
        <p:spPr>
          <a:xfrm>
            <a:off x="1303401" y="2491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76_1#5c0cf0b6a?vja=1&amp;pid=c3748c05c&amp;color=0,0,0&amp;vtp=1"/>
          <p:cNvSpPr/>
          <p:nvPr/>
        </p:nvSpPr>
        <p:spPr>
          <a:xfrm>
            <a:off x="722376" y="2916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根据下文肯尼思发起一个视频项目可知，这里指肯尼思突然有了一个想法。strike意为“突然想到”。故选D项。</a:t>
            </a:r>
            <a:endParaRPr lang="en-US" altLang="zh-CN" sz="2200" dirty="0"/>
          </a:p>
        </p:txBody>
      </p:sp>
      <p:sp>
        <p:nvSpPr>
          <p:cNvPr id="8" name="QC_7_BD.377_1#74f24640b.choices?vja=1&amp;pid=c3748c05c&amp;color=0,0,0&amp;vtp=1"/>
          <p:cNvSpPr/>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B.apology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C.dependence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.illustration</a:t>
            </a:r>
            <a:endParaRPr lang="en-US" altLang="zh-CN" sz="2000" dirty="0"/>
          </a:p>
        </p:txBody>
      </p:sp>
      <p:sp>
        <p:nvSpPr>
          <p:cNvPr id="9" name="QC_7_AN.378_1#74f24640b.bracket?vja=1&amp;pid=c3748c05c&amp;color=0,0,0&amp;vpa=172&amp;vtp=1"/>
          <p:cNvSpPr/>
          <p:nvPr/>
        </p:nvSpPr>
        <p:spPr>
          <a:xfrm>
            <a:off x="1294003" y="3723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79_1#74f24640b?vja=1&amp;pid=c3748c05c&amp;color=0,0,0&amp;vtp=1"/>
          <p:cNvSpPr/>
          <p:nvPr/>
        </p:nvSpPr>
        <p:spPr>
          <a:xfrm>
            <a:off x="722376" y="41479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despair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but可知，此处指不是向绝望屈服的想法，而是要转变的想法。transformation意为“转变”。故选A项。illustration意为“例证，说明”。</a:t>
            </a:r>
            <a:endParaRPr lang="en-US" altLang="zh-CN" sz="2200" dirty="0"/>
          </a:p>
        </p:txBody>
      </p:sp>
      <p:sp>
        <p:nvSpPr>
          <p:cNvPr id="11" name="QC_7_BD.380_1#95d5c105c.choices?vja=1&amp;pid=c3748c05c&amp;color=0,0,0&amp;vtp=1"/>
          <p:cNvSpPr/>
          <p:nvPr/>
        </p:nvSpPr>
        <p:spPr>
          <a:xfrm>
            <a:off x="722376" y="4955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.regaining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B.ignoring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C.filming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endParaRPr lang="en-US" altLang="zh-CN" sz="2000" dirty="0"/>
          </a:p>
        </p:txBody>
      </p:sp>
      <p:sp>
        <p:nvSpPr>
          <p:cNvPr id="12" name="QC_7_AN.381_1#95d5c105c.bracket?vja=1&amp;pid=c3748c05c&amp;color=0,0,0&amp;vpa=173&amp;vtp=1"/>
          <p:cNvSpPr/>
          <p:nvPr/>
        </p:nvSpPr>
        <p:spPr>
          <a:xfrm>
            <a:off x="1303401" y="49551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7_AS.382_1#95d5c105c?vja=1&amp;pid=c3748c05c&amp;color=0,0,0&amp;vtp=1"/>
          <p:cNvSpPr/>
          <p:nvPr/>
        </p:nvSpPr>
        <p:spPr>
          <a:xfrm>
            <a:off x="722376" y="5379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根据Kenneth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project和下文的These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recordings可知，此处指拍摄视频。故选C项。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f376fd094?vja=1&amp;pid=f575495f9&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defensive.</a:t>
            </a:r>
            <a:endParaRPr lang="en-US" altLang="zh-CN" sz="2000" dirty="0"/>
          </a:p>
        </p:txBody>
      </p:sp>
      <p:sp>
        <p:nvSpPr>
          <p:cNvPr id="3" name="QB_6_AN.29_1#f376fd094.blank?vja=1&amp;pid=f575495f9&amp;color=0,0,0&amp;vpa=10&amp;vtp=1"/>
          <p:cNvSpPr/>
          <p:nvPr/>
        </p:nvSpPr>
        <p:spPr>
          <a:xfrm>
            <a:off x="10658539" y="858013"/>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folded</a:t>
            </a:r>
            <a:endParaRPr lang="en-US" altLang="zh-CN" sz="2000" dirty="0"/>
          </a:p>
        </p:txBody>
      </p:sp>
      <p:sp>
        <p:nvSpPr>
          <p:cNvPr id="4" name="QB_6_AS.30_1#f376fd094?vja=1&amp;pid=f575495f9&amp;color=0,0,0&amp;vtp=1"/>
          <p:cNvSpPr/>
          <p:nvPr/>
        </p:nvSpPr>
        <p:spPr>
          <a:xfrm>
            <a:off x="722376" y="1696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肢体语言可以透露很多关于你情绪的信息，所以双臂交叠站着会传递出一种你在防备的信号。此处是with复合结构，arms和fold之间是逻辑上的被动关系，故用过去分词作宾补，此处表示“双臂交叠”，故填fol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3_1#88ab3926d.choices?vja=1&amp;pid=c3748c05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.alternatively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B.unexpectedly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C.unfortunately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endParaRPr lang="en-US" altLang="zh-CN" sz="2000" dirty="0"/>
          </a:p>
        </p:txBody>
      </p:sp>
      <p:sp>
        <p:nvSpPr>
          <p:cNvPr id="3" name="QC_7_AN.384_1#88ab3926d.bracket?vja=1&amp;pid=c3748c05c&amp;color=0,0,0&amp;vpa=174&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85_1#88ab3926d?vja=1&amp;pid=c3748c05c&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boy可知，此处指出乎意料地被陌生人安慰和激励。故选B项。</a:t>
            </a:r>
            <a:endParaRPr lang="en-US" altLang="zh-CN" sz="2200" dirty="0"/>
          </a:p>
        </p:txBody>
      </p:sp>
      <p:sp>
        <p:nvSpPr>
          <p:cNvPr id="5" name="QC_7_BD.386_1#5a162aa4e.choices?vja=1&amp;pid=c3748c05c&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B.wisdom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C.activities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endParaRPr lang="en-US" altLang="zh-CN" sz="2000" dirty="0"/>
          </a:p>
        </p:txBody>
      </p:sp>
      <p:sp>
        <p:nvSpPr>
          <p:cNvPr id="6" name="QC_7_AN.387_1#5a162aa4e.bracket?vja=1&amp;pid=c3748c05c&amp;color=0,0,0&amp;vpa=175&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88_1#5a162aa4e?vja=1&amp;pid=c3748c05c&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根据became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beacons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hope可知，这些录像成为绝望中人们的希望和可能性的灯塔。故选D项。</a:t>
            </a:r>
            <a:endParaRPr lang="en-US" altLang="zh-CN" sz="2200" dirty="0"/>
          </a:p>
        </p:txBody>
      </p:sp>
      <p:sp>
        <p:nvSpPr>
          <p:cNvPr id="8" name="QC_7_BD.389_1#d23553ce1.choices?vja=1&amp;pid=c3748c05c&amp;color=0,0,0&amp;vtp=1"/>
          <p:cNvSpPr/>
          <p:nvPr/>
        </p:nvSpPr>
        <p:spPr>
          <a:xfrm>
            <a:off x="722376" y="3354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B.partner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C.hero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endParaRPr lang="en-US" altLang="zh-CN" sz="2000" dirty="0"/>
          </a:p>
        </p:txBody>
      </p:sp>
      <p:sp>
        <p:nvSpPr>
          <p:cNvPr id="9" name="QC_7_AN.390_1#d23553ce1.bracket?vja=1&amp;pid=c3748c05c&amp;color=0,0,0&amp;vpa=176&amp;vtp=1"/>
          <p:cNvSpPr/>
          <p:nvPr/>
        </p:nvSpPr>
        <p:spPr>
          <a:xfrm>
            <a:off x="1303401" y="3354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91_1#d23553ce1?vja=1&amp;pid=c3748c05c&amp;color=0,0,0&amp;vtp=1"/>
          <p:cNvSpPr/>
          <p:nvPr/>
        </p:nvSpPr>
        <p:spPr>
          <a:xfrm>
            <a:off x="722376" y="3779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根据上文Kenneth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accidental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____可知，肯尼思偶遇的小男孩给予的微笑改变了他，因此小男孩对他来说是无名英雄。故选C项。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54c97449.fixed?vja=1&amp;pid=fe4db7fde&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354c97449.fixed?vja=1&amp;pid=fe4db7fde&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354c97449.fixed?vja=1&amp;pid=fe4db7fde&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54c97449.fixed?vja=1&amp;pid=fe4db7fde&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a3bb1315?vja=1&amp;pid=acf608abb&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1.White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always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symbol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（pure）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2000" dirty="0"/>
          </a:p>
        </p:txBody>
      </p:sp>
      <p:sp>
        <p:nvSpPr>
          <p:cNvPr id="4" name="QB_6_AN.393_1#9a3bb1315.blank?vja=1&amp;pid=acf608abb&amp;color=0,0,0&amp;vpa=177&amp;vtp=1"/>
          <p:cNvSpPr/>
          <p:nvPr/>
        </p:nvSpPr>
        <p:spPr>
          <a:xfrm>
            <a:off x="5035614" y="1226312"/>
            <a:ext cx="661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purity</a:t>
            </a:r>
            <a:endParaRPr lang="en-US" altLang="zh-CN" sz="2000" dirty="0"/>
          </a:p>
        </p:txBody>
      </p:sp>
      <p:sp>
        <p:nvSpPr>
          <p:cNvPr id="5" name="QB_6_AS.394_1#dae08af44?vja=1&amp;pid=acf608abb&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句意为：在一些文化中，白色一向是纯洁的象征。此处作介词of的宾语，应填名词，故填purity。</a:t>
            </a:r>
            <a:endParaRPr lang="en-US" altLang="zh-CN" sz="2200" dirty="0"/>
          </a:p>
        </p:txBody>
      </p:sp>
      <p:sp>
        <p:nvSpPr>
          <p:cNvPr id="6" name="QB_6_BD.395_1#9ff036f1c?vja=1&amp;pid=acf608abb&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persistence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endParaRPr lang="en-US" altLang="zh-CN" sz="2000" dirty="0"/>
          </a:p>
        </p:txBody>
      </p:sp>
      <p:sp>
        <p:nvSpPr>
          <p:cNvPr id="7" name="QB_6_AN.396_1#9ff036f1c.blank?vja=1&amp;pid=acf608abb&amp;color=0,0,0&amp;vpa=178&amp;vtp=1"/>
          <p:cNvSpPr/>
          <p:nvPr/>
        </p:nvSpPr>
        <p:spPr>
          <a:xfrm>
            <a:off x="1096010" y="2468245"/>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Rejections</a:t>
            </a:r>
            <a:endParaRPr lang="en-US" altLang="zh-CN" sz="2000" dirty="0"/>
          </a:p>
        </p:txBody>
      </p:sp>
      <p:sp>
        <p:nvSpPr>
          <p:cNvPr id="8" name="QB_6_AS.397_1#9ff036f1c?vja=1&amp;pid=acf608abb&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应届毕业生被面试官拒绝很常见，但坚持往往带来成功。设空处作but前的分句的主语，结合系动词are可知，此处须用名词复数形式rejections，表示“多次被拒绝”；设空处位于句首，单词首字母应大写。故填Rejections。</a:t>
            </a:r>
            <a:endParaRPr lang="en-US" altLang="zh-CN" sz="2200" dirty="0"/>
          </a:p>
        </p:txBody>
      </p:sp>
      <p:sp>
        <p:nvSpPr>
          <p:cNvPr id="9" name="QB_6_BD.398_1#95faef8fd?vja=1&amp;pid=acf608abb&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3.George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endParaRPr lang="en-US" altLang="zh-CN" sz="2000" dirty="0"/>
          </a:p>
        </p:txBody>
      </p:sp>
      <p:sp>
        <p:nvSpPr>
          <p:cNvPr id="10" name="QB_6_AN.399_1#95faef8fd.blank?vja=1&amp;pid=acf608abb&amp;color=0,0,0&amp;vpa=179&amp;vtp=1"/>
          <p:cNvSpPr/>
          <p:nvPr/>
        </p:nvSpPr>
        <p:spPr>
          <a:xfrm>
            <a:off x="2365629" y="4447159"/>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sincerely</a:t>
            </a:r>
            <a:endParaRPr lang="en-US" altLang="zh-CN" sz="2000" dirty="0"/>
          </a:p>
        </p:txBody>
      </p:sp>
      <p:sp>
        <p:nvSpPr>
          <p:cNvPr id="11" name="QB_6_AS.400_1#95faef8fd?vja=1&amp;pid=acf608abb&amp;color=0,0,0&amp;vtp=1"/>
          <p:cNvSpPr/>
          <p:nvPr/>
        </p:nvSpPr>
        <p:spPr>
          <a:xfrm>
            <a:off x="722376" y="49226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句意为：乔治由衷地渴望他的儿子可以找到幸福和安全感。该空修饰形容词anxious，应填副词。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1_1#200921292?vja=1&amp;pid=acf608abb&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endParaRPr lang="en-US" altLang="zh-CN" sz="2000" dirty="0"/>
          </a:p>
        </p:txBody>
      </p:sp>
      <p:sp>
        <p:nvSpPr>
          <p:cNvPr id="3" name="QB_6_AN.402_1#200921292.blank?vja=1&amp;pid=acf608abb&amp;color=0,0,0&amp;vpa=180&amp;vtp=1"/>
          <p:cNvSpPr/>
          <p:nvPr/>
        </p:nvSpPr>
        <p:spPr>
          <a:xfrm>
            <a:off x="5320856" y="858013"/>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into/with</a:t>
            </a:r>
            <a:endParaRPr lang="en-US" altLang="zh-CN" sz="2000" dirty="0"/>
          </a:p>
        </p:txBody>
      </p:sp>
      <p:sp>
        <p:nvSpPr>
          <p:cNvPr id="4" name="QB_6_AS.403_1#200921292?vja=1&amp;pid=acf608abb&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句意为：将你自己融入一个与你所处的文化完全不同的社会是非常困难的。integrate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融入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”。故填into或with。</a:t>
            </a:r>
            <a:endParaRPr lang="en-US" altLang="zh-CN" sz="2200" dirty="0"/>
          </a:p>
        </p:txBody>
      </p:sp>
      <p:sp>
        <p:nvSpPr>
          <p:cNvPr id="5" name="QB_6_BD.404_1#fef7eafd3?vja=1&amp;pid=acf608abb&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endParaRPr lang="en-US" altLang="zh-CN" sz="2000" dirty="0"/>
          </a:p>
        </p:txBody>
      </p:sp>
      <p:sp>
        <p:nvSpPr>
          <p:cNvPr id="6" name="QB_6_AN.405_1#fef7eafd3.blank?vja=1&amp;pid=acf608abb&amp;color=0,0,0&amp;vpa=181&amp;vtp=1"/>
          <p:cNvSpPr/>
          <p:nvPr/>
        </p:nvSpPr>
        <p:spPr>
          <a:xfrm>
            <a:off x="3496247" y="2446147"/>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building</a:t>
            </a:r>
            <a:endParaRPr lang="en-US" altLang="zh-CN" sz="2000" dirty="0"/>
          </a:p>
        </p:txBody>
      </p:sp>
      <p:sp>
        <p:nvSpPr>
          <p:cNvPr id="7" name="QB_6_AS.406_1#fef7eafd3?vja=1&amp;pid=acf608abb&amp;color=0,0,0&amp;vtp=1"/>
          <p:cNvSpPr/>
          <p:nvPr/>
        </p:nvSpPr>
        <p:spPr>
          <a:xfrm>
            <a:off x="722376" y="3297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句意为：村民们反对在他们的农田上建房子，认为这会浪费土地。oppose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sth为固定短语，意为“反对做某事”，故填building。</a:t>
            </a:r>
            <a:endParaRPr lang="en-US" altLang="zh-CN" sz="2200" dirty="0"/>
          </a:p>
        </p:txBody>
      </p:sp>
      <p:sp>
        <p:nvSpPr>
          <p:cNvPr id="8" name="QB_6_BD.407_1#e0313c5da?vja=1&amp;pid=acf608abb&amp;color=0,0,0&amp;vtp=1"/>
          <p:cNvSpPr/>
          <p:nvPr/>
        </p:nvSpPr>
        <p:spPr>
          <a:xfrm>
            <a:off x="722376" y="41042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appropriate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endParaRPr lang="en-US" altLang="zh-CN" sz="2000" dirty="0"/>
          </a:p>
        </p:txBody>
      </p:sp>
      <p:sp>
        <p:nvSpPr>
          <p:cNvPr id="9" name="QB_6_AN.408_1#e0313c5da.blank?vja=1&amp;pid=acf608abb&amp;color=0,0,0&amp;vpa=182&amp;vtp=1"/>
          <p:cNvSpPr/>
          <p:nvPr/>
        </p:nvSpPr>
        <p:spPr>
          <a:xfrm>
            <a:off x="5774055" y="4053459"/>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with/by</a:t>
            </a:r>
            <a:endParaRPr lang="en-US" altLang="zh-CN" sz="2000" dirty="0"/>
          </a:p>
        </p:txBody>
      </p:sp>
      <p:sp>
        <p:nvSpPr>
          <p:cNvPr id="10" name="QB_6_AS.409_1#e0313c5da?vja=1&amp;pid=acf608abb&amp;color=0,0,0&amp;vtp=1"/>
          <p:cNvSpPr/>
          <p:nvPr/>
        </p:nvSpPr>
        <p:spPr>
          <a:xfrm>
            <a:off x="722376" y="4528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句意为：用电子书完全取代纸质书是不合适的。replace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sth为固定搭配，意为“用某物替代某物”。故填with或by。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0_1#88632afa9?vja=1&amp;pid=acf608abb&amp;color=0,0,0&amp;vtp=1&amp;bt=1"/>
          <p:cNvSpPr/>
          <p:nvPr/>
        </p:nvSpPr>
        <p:spPr>
          <a:xfrm>
            <a:off x="722376" y="900000"/>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anti-globalization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pessimistic</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globalization.</a:t>
            </a:r>
            <a:endParaRPr lang="en-US" altLang="zh-CN" sz="2000" dirty="0"/>
          </a:p>
        </p:txBody>
      </p:sp>
      <p:sp>
        <p:nvSpPr>
          <p:cNvPr id="3" name="QB_6_AN.411_1#88632afa9.blank?vja=1&amp;pid=acf608abb&amp;color=0,0,0&amp;vpa=183&amp;vtp=1"/>
          <p:cNvSpPr/>
          <p:nvPr/>
        </p:nvSpPr>
        <p:spPr>
          <a:xfrm>
            <a:off x="3400489" y="1242900"/>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4" name="QB_6_AS.412_1#88632afa9?vja=1&amp;pid=acf608abb&amp;color=0,0,0&amp;vtp=1"/>
          <p:cNvSpPr/>
          <p:nvPr/>
        </p:nvSpPr>
        <p:spPr>
          <a:xfrm>
            <a:off x="722376" y="1709370"/>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句意为：当被问及如何看待近年来的反全球化趋势时，这位专家表示，他实际上对全球化的未来并不悲观。be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pessimistic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悲观”。</a:t>
            </a:r>
            <a:endParaRPr lang="en-US" altLang="zh-CN" sz="2200" dirty="0"/>
          </a:p>
        </p:txBody>
      </p:sp>
      <p:sp>
        <p:nvSpPr>
          <p:cNvPr id="5" name="QB_6_BD.413_1#c617b6341?vja=1&amp;pid=acf608abb&amp;color=0,0,0&amp;vtp=1"/>
          <p:cNvSpPr/>
          <p:nvPr/>
        </p:nvSpPr>
        <p:spPr>
          <a:xfrm>
            <a:off x="722376" y="2522170"/>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tendency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endParaRPr lang="en-US" altLang="zh-CN" sz="2000" dirty="0"/>
          </a:p>
        </p:txBody>
      </p:sp>
      <p:sp>
        <p:nvSpPr>
          <p:cNvPr id="6" name="QB_6_AN.414_1#c617b6341.blank?vja=1&amp;pid=acf608abb&amp;color=0,0,0&amp;vpa=184&amp;vtp=1"/>
          <p:cNvSpPr/>
          <p:nvPr/>
        </p:nvSpPr>
        <p:spPr>
          <a:xfrm>
            <a:off x="757301" y="2865070"/>
            <a:ext cx="15494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concentrate</a:t>
            </a:r>
            <a:endParaRPr lang="en-US" altLang="zh-CN" sz="2000" dirty="0"/>
          </a:p>
        </p:txBody>
      </p:sp>
      <p:sp>
        <p:nvSpPr>
          <p:cNvPr id="7" name="QB_6_AS.415_1#c617b6341?vja=1&amp;pid=acf608abb&amp;color=0,0,0&amp;vtp=1"/>
          <p:cNvSpPr/>
          <p:nvPr/>
        </p:nvSpPr>
        <p:spPr>
          <a:xfrm>
            <a:off x="722376" y="3322270"/>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句意为：这些动作有助于缓解压力，打太极拳的人能更好地集中注意力，并感到快乐和放松。a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tendency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sth为固定用法，意为“做某事的倾向”，其中不定式作后置定语。故填to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concentrate。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6_1#c5b7edd29?vja=1&amp;pid=acf608abb&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recognize.</a:t>
            </a:r>
            <a:endParaRPr lang="en-US" altLang="zh-CN" sz="2000" dirty="0"/>
          </a:p>
        </p:txBody>
      </p:sp>
      <p:sp>
        <p:nvSpPr>
          <p:cNvPr id="3" name="QB_6_AN.417_1#c5b7edd29.blank?vja=1&amp;pid=acf608abb&amp;color=0,0,0&amp;mp=1&amp;vpa=185&amp;vtp=1"/>
          <p:cNvSpPr/>
          <p:nvPr/>
        </p:nvSpPr>
        <p:spPr>
          <a:xfrm>
            <a:off x="5399151" y="858013"/>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4" name="QB_6_AS.418_1#c5b7edd29?vja=1&amp;pid=acf608abb&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句意为：一些人会用一种难以辨认的方式签自己的名字。设空处引导定语从句，先行词为way，关系词在从句中作主语。故填which或that。</a:t>
            </a:r>
            <a:endParaRPr lang="en-US" altLang="zh-CN" sz="2200" dirty="0"/>
          </a:p>
        </p:txBody>
      </p:sp>
      <p:sp>
        <p:nvSpPr>
          <p:cNvPr id="5" name="QB_6_BD.419_1#3eaf7d2c7?vja=1&amp;pid=acf608abb&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endParaRPr lang="en-US" altLang="zh-CN" sz="2000" dirty="0"/>
          </a:p>
        </p:txBody>
      </p:sp>
      <p:sp>
        <p:nvSpPr>
          <p:cNvPr id="6" name="QB_6_AN.420_1#3eaf7d2c7.blank?vja=1&amp;pid=acf608abb&amp;color=0,0,0&amp;vpa=186&amp;vtp=1"/>
          <p:cNvSpPr/>
          <p:nvPr/>
        </p:nvSpPr>
        <p:spPr>
          <a:xfrm>
            <a:off x="6927279" y="20849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421_1#3eaf7d2c7?vja=1&amp;pid=acf608abb&amp;color=0,0,0&amp;vtp=1"/>
          <p:cNvSpPr/>
          <p:nvPr/>
        </p:nvSpPr>
        <p:spPr>
          <a:xfrm>
            <a:off x="722376" y="2547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句意为：然而，当她挂断电话后，她对自己处理这通电话的方式感到后悔。设空处引导定语从句，先行词为way，关系词在从句中作方式状语，故用that引导该从句，相当于in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21_2#3eaf7d2c7?vja=1&amp;pid=acf608abb&amp;color=0,0,0&amp;mp=1&amp;vtp=1&amp;bt=1"/>
          <p:cNvSpPr/>
          <p:nvPr/>
        </p:nvSpPr>
        <p:spPr>
          <a:xfrm>
            <a:off x="722376" y="900000"/>
            <a:ext cx="10753344" cy="1494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way后的定语从句的关系词</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way作先行词，如果定语从句中缺少方式状语，则从句可用in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which或that引导，in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which或that也可省略；如果定语从句中缺少主语或宾语，则用which或that引导该从句，关系词在从句中作宾语时可以省略。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a2209da0c?vja=1&amp;pid=1150e0898&amp;color=0,0,0&amp;vtp=1&amp;bt=1"/>
          <p:cNvSpPr/>
          <p:nvPr/>
        </p:nvSpPr>
        <p:spPr>
          <a:xfrm>
            <a:off x="722376" y="896112"/>
            <a:ext cx="10753344" cy="2633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1.情况常常是这样，解决一个问题可能导致或揭露另一个问题。（as引导定语从句）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 ___ ______ ____ 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solving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problem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cause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uncover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another.</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2.太阳发出光和热，这使植物生长成为可能。（形式宾语it）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gives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light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_______ ___ ________ ____ ______ ___ 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3.艺术能够消除成见和隔阂，把热爱艺术的人聚集在一起。（bring；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定语从句）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break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prejudice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barriers,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________ _______ _____ _____ 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423_1#a2209da0c.blank?vja=1&amp;pid=1150e0898&amp;color=0,0,0&amp;vpa=187&amp;vtp=1"/>
          <p:cNvSpPr/>
          <p:nvPr/>
        </p:nvSpPr>
        <p:spPr>
          <a:xfrm>
            <a:off x="782701" y="1620012"/>
            <a:ext cx="339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5" name="QB_6_AN.424_1#a2209da0c.blank?vja=1&amp;pid=1150e0898&amp;color=0,0,0&amp;vpa=188&amp;vtp=1"/>
          <p:cNvSpPr/>
          <p:nvPr/>
        </p:nvSpPr>
        <p:spPr>
          <a:xfrm>
            <a:off x="1417701" y="1620012"/>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6" name="QB_6_AN.425_1#a2209da0c.blank?vja=1&amp;pid=1150e0898&amp;color=0,0,0&amp;vpa=189&amp;vtp=1"/>
          <p:cNvSpPr/>
          <p:nvPr/>
        </p:nvSpPr>
        <p:spPr>
          <a:xfrm>
            <a:off x="1938401" y="1620012"/>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often</a:t>
            </a:r>
            <a:endParaRPr lang="en-US" altLang="zh-CN" sz="2000" dirty="0"/>
          </a:p>
        </p:txBody>
      </p:sp>
      <p:sp>
        <p:nvSpPr>
          <p:cNvPr id="7" name="QB_6_AN.426_1#a2209da0c.blank?vja=1&amp;pid=1150e0898&amp;color=0,0,0&amp;vpa=190&amp;vtp=1"/>
          <p:cNvSpPr/>
          <p:nvPr/>
        </p:nvSpPr>
        <p:spPr>
          <a:xfrm>
            <a:off x="2802001" y="1620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8" name="QB_6_AN.427_1#a2209da0c.blank?vja=1&amp;pid=1150e0898&amp;color=0,0,0&amp;vpa=191&amp;vtp=1"/>
          <p:cNvSpPr/>
          <p:nvPr/>
        </p:nvSpPr>
        <p:spPr>
          <a:xfrm>
            <a:off x="3437001" y="1620012"/>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case</a:t>
            </a:r>
            <a:endParaRPr lang="en-US" altLang="zh-CN" sz="2000" dirty="0"/>
          </a:p>
        </p:txBody>
      </p:sp>
      <p:sp>
        <p:nvSpPr>
          <p:cNvPr id="10" name="QB_6_AN.429_1#a2209da0c.blank?vja=1&amp;pid=1150e0898&amp;color=0,0,0&amp;vpa=192&amp;vtp=1"/>
          <p:cNvSpPr/>
          <p:nvPr/>
        </p:nvSpPr>
        <p:spPr>
          <a:xfrm>
            <a:off x="4586542" y="2382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1" name="QB_6_AN.430_1#a2209da0c.blank?vja=1&amp;pid=1150e0898&amp;color=0,0,0&amp;vpa=193&amp;vtp=1"/>
          <p:cNvSpPr/>
          <p:nvPr/>
        </p:nvSpPr>
        <p:spPr>
          <a:xfrm>
            <a:off x="5589842" y="2382012"/>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makes</a:t>
            </a:r>
            <a:endParaRPr lang="en-US" altLang="zh-CN" sz="2000" dirty="0"/>
          </a:p>
        </p:txBody>
      </p:sp>
      <p:sp>
        <p:nvSpPr>
          <p:cNvPr id="12" name="QB_6_AN.431_1#a2209da0c.blank?vja=1&amp;pid=1150e0898&amp;color=0,0,0&amp;vpa=194&amp;vtp=1"/>
          <p:cNvSpPr/>
          <p:nvPr/>
        </p:nvSpPr>
        <p:spPr>
          <a:xfrm>
            <a:off x="6605842" y="2382012"/>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3" name="QB_6_AN.432_1#a2209da0c.blank?vja=1&amp;pid=1150e0898&amp;color=0,0,0&amp;vpa=195&amp;vtp=1"/>
          <p:cNvSpPr/>
          <p:nvPr/>
        </p:nvSpPr>
        <p:spPr>
          <a:xfrm>
            <a:off x="7088442" y="2369312"/>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2000" dirty="0"/>
          </a:p>
        </p:txBody>
      </p:sp>
      <p:sp>
        <p:nvSpPr>
          <p:cNvPr id="14" name="QB_6_AN.433_1#a2209da0c.blank?vja=1&amp;pid=1150e0898&amp;color=0,0,0&amp;vpa=196&amp;vtp=1"/>
          <p:cNvSpPr/>
          <p:nvPr/>
        </p:nvSpPr>
        <p:spPr>
          <a:xfrm>
            <a:off x="8244142" y="2382012"/>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5" name="QB_6_AN.434_1#a2209da0c.blank?vja=1&amp;pid=1150e0898&amp;color=0,0,0&amp;vpa=197&amp;vtp=1"/>
          <p:cNvSpPr/>
          <p:nvPr/>
        </p:nvSpPr>
        <p:spPr>
          <a:xfrm>
            <a:off x="8841042" y="2369312"/>
            <a:ext cx="661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p:txBody>
      </p:sp>
      <p:sp>
        <p:nvSpPr>
          <p:cNvPr id="16" name="QB_6_AN.435_1#a2209da0c.blank?vja=1&amp;pid=1150e0898&amp;color=0,0,0&amp;vpa=198&amp;vtp=1"/>
          <p:cNvSpPr/>
          <p:nvPr/>
        </p:nvSpPr>
        <p:spPr>
          <a:xfrm>
            <a:off x="9755442" y="2382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7" name="QB_6_AN.436_1#a2209da0c.blank?vja=1&amp;pid=1150e0898&amp;color=0,0,0&amp;vpa=199&amp;vtp=1"/>
          <p:cNvSpPr/>
          <p:nvPr/>
        </p:nvSpPr>
        <p:spPr>
          <a:xfrm>
            <a:off x="10288842" y="2369312"/>
            <a:ext cx="579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grow</a:t>
            </a:r>
            <a:endParaRPr lang="en-US" altLang="zh-CN" sz="2000" dirty="0"/>
          </a:p>
        </p:txBody>
      </p:sp>
      <p:sp>
        <p:nvSpPr>
          <p:cNvPr id="19" name="QB_6_AN.438_1#a2209da0c.blank?vja=1&amp;pid=1150e0898&amp;color=0,0,0&amp;vpa=200&amp;vtp=1"/>
          <p:cNvSpPr/>
          <p:nvPr/>
        </p:nvSpPr>
        <p:spPr>
          <a:xfrm>
            <a:off x="6130989" y="3131312"/>
            <a:ext cx="592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bring</a:t>
            </a:r>
            <a:endParaRPr lang="en-US" altLang="zh-CN" sz="2000" dirty="0"/>
          </a:p>
        </p:txBody>
      </p:sp>
      <p:sp>
        <p:nvSpPr>
          <p:cNvPr id="20" name="QB_6_AN.439_1#a2209da0c.blank?vja=1&amp;pid=1150e0898&amp;color=0,0,0&amp;vpa=201&amp;vtp=1"/>
          <p:cNvSpPr/>
          <p:nvPr/>
        </p:nvSpPr>
        <p:spPr>
          <a:xfrm>
            <a:off x="7007289" y="3131312"/>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p:txBody>
      </p:sp>
      <p:sp>
        <p:nvSpPr>
          <p:cNvPr id="21" name="QB_6_AN.440_1#a2209da0c.blank?vja=1&amp;pid=1150e0898&amp;color=0,0,0&amp;vpa=202&amp;vtp=1"/>
          <p:cNvSpPr/>
          <p:nvPr/>
        </p:nvSpPr>
        <p:spPr>
          <a:xfrm>
            <a:off x="8162989" y="3131312"/>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p:txBody>
      </p:sp>
      <p:sp>
        <p:nvSpPr>
          <p:cNvPr id="22" name="QB_6_AN.441_1#a2209da0c.blank?vja=1&amp;pid=1150e0898&amp;color=0,0,0&amp;vpa=203&amp;vtp=1"/>
          <p:cNvSpPr/>
          <p:nvPr/>
        </p:nvSpPr>
        <p:spPr>
          <a:xfrm>
            <a:off x="9166289" y="3144012"/>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23" name="QB_6_AN.442_1#a2209da0c.blank?vja=1&amp;pid=1150e0898&amp;color=0,0,0&amp;vpa=204&amp;vtp=1"/>
          <p:cNvSpPr/>
          <p:nvPr/>
        </p:nvSpPr>
        <p:spPr>
          <a:xfrm>
            <a:off x="9928289" y="3144012"/>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2000" dirty="0"/>
          </a:p>
        </p:txBody>
      </p:sp>
      <p:sp>
        <p:nvSpPr>
          <p:cNvPr id="24" name="QB_6_AN.443_1#a2209da0c.blank?vja=1&amp;pid=1150e0898&amp;color=0,0,0&amp;vpa=205&amp;vtp=1"/>
          <p:cNvSpPr/>
          <p:nvPr/>
        </p:nvSpPr>
        <p:spPr>
          <a:xfrm>
            <a:off x="10715689" y="3144012"/>
            <a:ext cx="323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art</a:t>
            </a:r>
            <a:endParaRPr lang="en-US" altLang="zh-CN" sz="2000" dirty="0"/>
          </a:p>
        </p:txBody>
      </p:sp>
      <p:sp>
        <p:nvSpPr>
          <p:cNvPr id="25" name="QB_6_BD.444_1#2ad89d1af?vja=1&amp;pid=1150e0898&amp;color=0,0,0&amp;vtp=1"/>
          <p:cNvSpPr/>
          <p:nvPr/>
        </p:nvSpPr>
        <p:spPr>
          <a:xfrm>
            <a:off x="722376" y="3563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4.当被信息轰炸时，我们越是保持冷静，就越能客观地看待形势。（“the+比较级</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，the+比较级</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bombarded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endParaRPr lang="en-US" altLang="zh-CN" sz="2000" dirty="0"/>
          </a:p>
        </p:txBody>
      </p:sp>
      <p:sp>
        <p:nvSpPr>
          <p:cNvPr id="26" name="QB_6_AN.445_1#2ad89d1af.blank?vja=1&amp;pid=1150e0898&amp;color=0,0,0&amp;vpa=206&amp;vtp=1"/>
          <p:cNvSpPr/>
          <p:nvPr/>
        </p:nvSpPr>
        <p:spPr>
          <a:xfrm>
            <a:off x="4866132" y="4287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7" name="QB_6_AN.446_1#2ad89d1af.blank?vja=1&amp;pid=1150e0898&amp;color=0,0,0&amp;vpa=207&amp;vtp=1"/>
          <p:cNvSpPr/>
          <p:nvPr/>
        </p:nvSpPr>
        <p:spPr>
          <a:xfrm>
            <a:off x="5559171" y="4287647"/>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28" name="QB_6_AN.447_1#2ad89d1af.blank?vja=1&amp;pid=1150e0898&amp;color=0,0,0&amp;vpa=208&amp;vtp=1"/>
          <p:cNvSpPr/>
          <p:nvPr/>
        </p:nvSpPr>
        <p:spPr>
          <a:xfrm>
            <a:off x="6493510" y="4287647"/>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calm</a:t>
            </a:r>
            <a:endParaRPr lang="en-US" altLang="zh-CN" sz="2000" dirty="0"/>
          </a:p>
        </p:txBody>
      </p:sp>
      <p:sp>
        <p:nvSpPr>
          <p:cNvPr id="29" name="QB_6_AN.448_1#2ad89d1af.blank?vja=1&amp;pid=1150e0898&amp;color=0,0,0&amp;vpa=209&amp;vtp=1"/>
          <p:cNvSpPr/>
          <p:nvPr/>
        </p:nvSpPr>
        <p:spPr>
          <a:xfrm>
            <a:off x="8535988" y="4287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0" name="QB_6_AN.449_1#2ad89d1af.blank?vja=1&amp;pid=1150e0898&amp;color=0,0,0&amp;vpa=210&amp;vtp=1"/>
          <p:cNvSpPr/>
          <p:nvPr/>
        </p:nvSpPr>
        <p:spPr>
          <a:xfrm>
            <a:off x="9228963" y="4287647"/>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31" name="QB_6_AN.450_1#2ad89d1af.blank?vja=1&amp;pid=1150e0898&amp;color=0,0,0&amp;vpa=211&amp;vtp=1"/>
          <p:cNvSpPr/>
          <p:nvPr/>
        </p:nvSpPr>
        <p:spPr>
          <a:xfrm>
            <a:off x="10163239" y="4274947"/>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objectively</a:t>
            </a:r>
            <a:endParaRPr lang="en-US" altLang="zh-CN" sz="2000" dirty="0"/>
          </a:p>
        </p:txBody>
      </p:sp>
      <p:sp>
        <p:nvSpPr>
          <p:cNvPr id="32" name="QO_6_BD.451_1#0ace39411?vja=1&amp;pid=1150e0898&amp;color=0,0,0&amp;vtp=1"/>
          <p:cNvSpPr/>
          <p:nvPr/>
        </p:nvSpPr>
        <p:spPr>
          <a:xfrm>
            <a:off x="722376" y="5087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5.考虑到他们缺乏经验，他们的工作已经算是做得相当不错了。（given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endParaRPr lang="en-US" altLang="zh-CN" sz="2000" dirty="0"/>
          </a:p>
        </p:txBody>
      </p:sp>
      <p:sp>
        <p:nvSpPr>
          <p:cNvPr id="33" name="QO_6_AN.452_1#0ace39411?vja=1&amp;pid=1150e0898&amp;color=0,0,0&amp;vtp=1"/>
          <p:cNvSpPr/>
          <p:nvPr/>
        </p:nvSpPr>
        <p:spPr>
          <a:xfrm>
            <a:off x="952563" y="54173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experience/they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inexperienced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1">
                                            <p:bg/>
                                          </p:spTgt>
                                        </p:tgtEl>
                                        <p:attrNameLst>
                                          <p:attrName>style.visibility</p:attrName>
                                        </p:attrNameLst>
                                      </p:cBhvr>
                                      <p:to>
                                        <p:strVal val="visible"/>
                                      </p:to>
                                    </p:set>
                                    <p:animEffect transition="in" filter="fade">
                                      <p:cBhvr>
                                        <p:cTn id="199" dur="500"/>
                                        <p:tgtEl>
                                          <p:spTgt spid="31">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1">
                                            <p:txEl>
                                              <p:pRg st="0" end="0"/>
                                            </p:txEl>
                                          </p:spTgt>
                                        </p:tgtEl>
                                        <p:attrNameLst>
                                          <p:attrName>style.visibility</p:attrName>
                                        </p:attrNameLst>
                                      </p:cBhvr>
                                      <p:to>
                                        <p:strVal val="visible"/>
                                      </p:to>
                                    </p:set>
                                    <p:animEffect transition="in" filter="fade">
                                      <p:cBhvr>
                                        <p:cTn id="202" dur="500"/>
                                        <p:tgtEl>
                                          <p:spTgt spid="31">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4" grpId="0" animBg="1" build="p"/>
      <p:bldP spid="15" grpId="0" animBg="1" build="p"/>
      <p:bldP spid="16" grpId="0" animBg="1" build="p"/>
      <p:bldP spid="17" grpId="0" animBg="1" build="p"/>
      <p:bldP spid="19" grpId="0" animBg="1" build="p"/>
      <p:bldP spid="20" grpId="0" animBg="1" build="p"/>
      <p:bldP spid="21" grpId="0" animBg="1" build="p"/>
      <p:bldP spid="22" grpId="0" animBg="1" build="p"/>
      <p:bldP spid="23" grpId="0" animBg="1" build="p"/>
      <p:bldP spid="24" grpId="0" animBg="1" build="p"/>
      <p:bldP spid="26" grpId="0" animBg="1" build="p"/>
      <p:bldP spid="27" grpId="0" animBg="1" build="p"/>
      <p:bldP spid="28" grpId="0" animBg="1" build="p"/>
      <p:bldP spid="29" grpId="0" animBg="1" build="p"/>
      <p:bldP spid="30" grpId="0" animBg="1" build="p"/>
      <p:bldP spid="31" grpId="0" animBg="1" build="p"/>
      <p:bldP spid="33"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3_1#2af6a0819?vja=1&amp;pid=d935b278c&amp;color=0,0,0&amp;vtp=1&amp;bt=1"/>
          <p:cNvSpPr/>
          <p:nvPr/>
        </p:nvSpPr>
        <p:spPr>
          <a:xfrm>
            <a:off x="722376" y="896112"/>
            <a:ext cx="10753344" cy="45339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Mandarin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（普通话）</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culmination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（最终成果）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ancestral</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（祖先的）</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ancestral</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inheritance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2000" dirty="0"/>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3_2#2af6a0819?vja=1&amp;pid=d935b278c&amp;color=0,0,0&amp;mp=1&amp;vtp=1&amp;bt=1"/>
          <p:cNvSpPr/>
          <p:nvPr/>
        </p:nvSpPr>
        <p:spPr>
          <a:xfrm>
            <a:off x="722376" y="900000"/>
            <a:ext cx="10753344" cy="377425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Xueqin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Nanjing,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Nanjing）.According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Nanjing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Congwen’s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Border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portrays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Hunan”.The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“tongzi”,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Rickshaw</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flavour.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6_EX.454_1#2af6a0819?vja=1&amp;pid=d935b278c&amp;color=0,0,0&amp;vtp=1"/>
          <p:cNvSpPr/>
          <p:nvPr/>
        </p:nvSpPr>
        <p:spPr>
          <a:xfrm>
            <a:off x="722376" y="4692283"/>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本文是一篇议论文，主要论述了方言的重要性，告诉人们保护和传承方言。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8eca8ecc3?vja=1&amp;pid=36d6871dd&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09db3fd7c?vja=1&amp;pid=36d6871dd&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1.如果你能设身处地为我想想并告诉我该如何处理这种情况，我将感激不尽。（put）</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endParaRPr lang="en-US" altLang="zh-CN" sz="2000" dirty="0"/>
          </a:p>
        </p:txBody>
      </p:sp>
      <p:sp>
        <p:nvSpPr>
          <p:cNvPr id="4" name="QB_6_AN.32_1#09db3fd7c.blank?vja=1&amp;pid=36d6871dd&amp;color=0,0,0&amp;vpa=11&amp;vtp=1"/>
          <p:cNvSpPr/>
          <p:nvPr/>
        </p:nvSpPr>
        <p:spPr>
          <a:xfrm>
            <a:off x="4972431" y="16079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endParaRPr lang="en-US" altLang="zh-CN" sz="2000" dirty="0"/>
          </a:p>
        </p:txBody>
      </p:sp>
      <p:sp>
        <p:nvSpPr>
          <p:cNvPr id="5" name="QB_6_AN.33_1#09db3fd7c.blank?vja=1&amp;pid=36d6871dd&amp;color=0,0,0&amp;vpa=12&amp;vtp=1"/>
          <p:cNvSpPr/>
          <p:nvPr/>
        </p:nvSpPr>
        <p:spPr>
          <a:xfrm>
            <a:off x="5630609" y="1607947"/>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yourself</a:t>
            </a:r>
            <a:endParaRPr lang="en-US" altLang="zh-CN" sz="2000" dirty="0"/>
          </a:p>
        </p:txBody>
      </p:sp>
      <p:sp>
        <p:nvSpPr>
          <p:cNvPr id="6" name="QB_6_AN.34_1#09db3fd7c.blank?vja=1&amp;pid=36d6871dd&amp;color=0,0,0&amp;vpa=13&amp;vtp=1"/>
          <p:cNvSpPr/>
          <p:nvPr/>
        </p:nvSpPr>
        <p:spPr>
          <a:xfrm>
            <a:off x="6796786" y="1620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N.35_1#09db3fd7c.blank?vja=1&amp;pid=36d6871dd&amp;color=0,0,0&amp;vpa=14&amp;vtp=1"/>
          <p:cNvSpPr/>
          <p:nvPr/>
        </p:nvSpPr>
        <p:spPr>
          <a:xfrm>
            <a:off x="7327964" y="16079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8" name="QB_6_AN.36_1#09db3fd7c.blank?vja=1&amp;pid=36d6871dd&amp;color=0,0,0&amp;vpa=15&amp;vtp=1"/>
          <p:cNvSpPr/>
          <p:nvPr/>
        </p:nvSpPr>
        <p:spPr>
          <a:xfrm>
            <a:off x="7986141" y="1620647"/>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shoes</a:t>
            </a:r>
            <a:endParaRPr lang="en-US" altLang="zh-CN" sz="2000" dirty="0"/>
          </a:p>
        </p:txBody>
      </p:sp>
      <p:sp>
        <p:nvSpPr>
          <p:cNvPr id="9" name="QB_6_BD.37_1#73745cd5e?vja=1&amp;pid=36d6871dd&amp;color=0,0,0&amp;vtp=1"/>
          <p:cNvSpPr/>
          <p:nvPr/>
        </p:nvSpPr>
        <p:spPr>
          <a:xfrm>
            <a:off x="722376" y="2420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2.计算机占该国商业用电的5%。（account）</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commercial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consumption.</a:t>
            </a:r>
            <a:endParaRPr lang="en-US" altLang="zh-CN" sz="2000" dirty="0"/>
          </a:p>
        </p:txBody>
      </p:sp>
      <p:sp>
        <p:nvSpPr>
          <p:cNvPr id="10" name="QB_6_AN.38_1#73745cd5e.blank?vja=1&amp;pid=36d6871dd&amp;color=0,0,0&amp;vpa=16&amp;vtp=1"/>
          <p:cNvSpPr/>
          <p:nvPr/>
        </p:nvSpPr>
        <p:spPr>
          <a:xfrm>
            <a:off x="744601" y="2750947"/>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Computers</a:t>
            </a:r>
            <a:endParaRPr lang="en-US" altLang="zh-CN" sz="2000" dirty="0"/>
          </a:p>
        </p:txBody>
      </p:sp>
      <p:sp>
        <p:nvSpPr>
          <p:cNvPr id="11" name="QB_6_AN.39_1#73745cd5e.blank?vja=1&amp;pid=36d6871dd&amp;color=0,0,0&amp;vpa=17&amp;vtp=1"/>
          <p:cNvSpPr/>
          <p:nvPr/>
        </p:nvSpPr>
        <p:spPr>
          <a:xfrm>
            <a:off x="2179701" y="2763647"/>
            <a:ext cx="846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account</a:t>
            </a:r>
            <a:endParaRPr lang="en-US" altLang="zh-CN" sz="2000" dirty="0"/>
          </a:p>
        </p:txBody>
      </p:sp>
      <p:sp>
        <p:nvSpPr>
          <p:cNvPr id="12" name="QB_6_AN.40_1#73745cd5e.blank?vja=1&amp;pid=36d6871dd&amp;color=0,0,0&amp;vpa=18&amp;vtp=1"/>
          <p:cNvSpPr/>
          <p:nvPr/>
        </p:nvSpPr>
        <p:spPr>
          <a:xfrm>
            <a:off x="3322701" y="2763647"/>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3" name="QB_6_BD.41_1#410b8550f?vja=1&amp;pid=36d6871dd&amp;color=0,0,0&amp;vtp=1"/>
          <p:cNvSpPr/>
          <p:nvPr/>
        </p:nvSpPr>
        <p:spPr>
          <a:xfrm>
            <a:off x="722376" y="3182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3.你的计划听起来不错，但是我担心你的父母不会同意你单独去那儿。（approve;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动名词的复合结构）</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4" name="QB_6_AN.42_1#410b8550f.blank?vja=1&amp;pid=36d6871dd&amp;color=0,0,0&amp;vpa=19&amp;vtp=1"/>
          <p:cNvSpPr/>
          <p:nvPr/>
        </p:nvSpPr>
        <p:spPr>
          <a:xfrm>
            <a:off x="7717981" y="3893947"/>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approve</a:t>
            </a:r>
            <a:endParaRPr lang="en-US" altLang="zh-CN" sz="2000" dirty="0"/>
          </a:p>
        </p:txBody>
      </p:sp>
      <p:sp>
        <p:nvSpPr>
          <p:cNvPr id="15" name="QB_6_AN.43_1#410b8550f.blank?vja=1&amp;pid=36d6871dd&amp;color=0,0,0&amp;vpa=20&amp;vtp=1"/>
          <p:cNvSpPr/>
          <p:nvPr/>
        </p:nvSpPr>
        <p:spPr>
          <a:xfrm>
            <a:off x="8888667" y="3906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6" name="QB_6_AN.44_1#410b8550f.blank?vja=1&amp;pid=36d6871dd&amp;color=0,0,0&amp;vpa=21&amp;vtp=1"/>
          <p:cNvSpPr/>
          <p:nvPr/>
        </p:nvSpPr>
        <p:spPr>
          <a:xfrm>
            <a:off x="9462453" y="3893947"/>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your/you</a:t>
            </a:r>
            <a:endParaRPr lang="en-US" altLang="zh-CN" sz="2000" dirty="0"/>
          </a:p>
        </p:txBody>
      </p:sp>
      <p:sp>
        <p:nvSpPr>
          <p:cNvPr id="17" name="QB_6_AN.45_1#410b8550f.blank?vja=1&amp;pid=36d6871dd&amp;color=0,0,0&amp;vpa=22&amp;vtp=1"/>
          <p:cNvSpPr/>
          <p:nvPr/>
        </p:nvSpPr>
        <p:spPr>
          <a:xfrm>
            <a:off x="10760139" y="3893947"/>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endParaRPr lang="en-US" altLang="zh-CN" sz="2000" dirty="0"/>
          </a:p>
        </p:txBody>
      </p:sp>
      <p:sp>
        <p:nvSpPr>
          <p:cNvPr id="18" name="QB_6_AN.46_1#410b8550f.blank?vja=1&amp;pid=36d6871dd&amp;color=0,0,0&amp;vpa=23&amp;vtp=1"/>
          <p:cNvSpPr/>
          <p:nvPr/>
        </p:nvSpPr>
        <p:spPr>
          <a:xfrm>
            <a:off x="795401" y="4287647"/>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p:txBody>
      </p:sp>
      <p:sp>
        <p:nvSpPr>
          <p:cNvPr id="19" name="QB_6_AN.47_1#410b8550f.blank?vja=1&amp;pid=36d6871dd&amp;color=0,0,0&amp;vpa=24&amp;vtp=1"/>
          <p:cNvSpPr/>
          <p:nvPr/>
        </p:nvSpPr>
        <p:spPr>
          <a:xfrm>
            <a:off x="1671701" y="4287647"/>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4" grpId="0" animBg="1" build="p"/>
      <p:bldP spid="15" grpId="0" animBg="1" build="p"/>
      <p:bldP spid="16" grpId="0" animBg="1" build="p"/>
      <p:bldP spid="17" grpId="0" animBg="1" build="p"/>
      <p:bldP spid="18" grpId="0" animBg="1" build="p"/>
      <p:bldP spid="19"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5_1#e52d329b3?vja=1&amp;pid=2af6a0819&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6_1#e52d329b3.bracket?vja=1&amp;pid=2af6a0819&amp;color=0,0,0&amp;vpa=212&amp;vtp=1"/>
          <p:cNvSpPr/>
          <p:nvPr/>
        </p:nvSpPr>
        <p:spPr>
          <a:xfrm>
            <a:off x="2055876" y="1277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55_2#e52d329b3.choices?vja=1&amp;pid=2af6a0819&amp;color=0,0,0&amp;vtp=1"/>
          <p:cNvSpPr/>
          <p:nvPr/>
        </p:nvSpPr>
        <p:spPr>
          <a:xfrm>
            <a:off x="722376" y="1658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Mandarin.</a:t>
            </a:r>
            <a:endParaRPr lang="en-US" altLang="zh-CN" sz="2000" dirty="0"/>
          </a:p>
        </p:txBody>
      </p:sp>
      <p:sp>
        <p:nvSpPr>
          <p:cNvPr id="5" name="QC_7_AS.457_1#e52d329b3?vja=1&amp;pid=2af6a0819&amp;color=0,0,0&amp;vtp=1"/>
          <p:cNvSpPr/>
          <p:nvPr/>
        </p:nvSpPr>
        <p:spPr>
          <a:xfrm>
            <a:off x="722376" y="3220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renewed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importance.”可知，自从引入语言资源这一概念以来，方言再次得到了认可。故选B项。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8_1#fa8fb254b?vja=1&amp;pid=2af6a081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59_1#fa8fb254b.bracket?vja=1&amp;pid=2af6a0819&amp;color=0,0,0&amp;vpa=213&amp;vtp=1"/>
          <p:cNvSpPr/>
          <p:nvPr/>
        </p:nvSpPr>
        <p:spPr>
          <a:xfrm>
            <a:off x="73041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58_2#fa8fb254b.choices?vja=1&amp;pid=2af6a0819&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A.Ancestral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C.Ancestral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endParaRPr lang="en-US" altLang="zh-CN" sz="2000" dirty="0"/>
          </a:p>
        </p:txBody>
      </p:sp>
      <p:sp>
        <p:nvSpPr>
          <p:cNvPr id="5" name="QC_7_AS.460_1#fa8fb254b?vja=1&amp;pid=2af6a0819&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词义猜测题。根据第二段中的“For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vitally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important.”可知，此处说明祖先流传下来的语言十分重要，我们应该创造一种适宜的环境以保护和记录方言。画线句在该句之前，应能够引起下文的叙述，故画线句暗示我们应该保护方言。故选A项。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1_1#2306d58b6?vja=1&amp;pid=2af6a081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Chamber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2_1#2306d58b6.bracket?vja=1&amp;pid=2af6a0819&amp;color=0,0,0&amp;vpa=214&amp;vtp=1"/>
          <p:cNvSpPr/>
          <p:nvPr/>
        </p:nvSpPr>
        <p:spPr>
          <a:xfrm>
            <a:off x="1043959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61_2#2306d58b6.choices?vja=1&amp;pid=2af6a0819&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Nanjing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2000" dirty="0"/>
          </a:p>
        </p:txBody>
      </p:sp>
      <p:sp>
        <p:nvSpPr>
          <p:cNvPr id="5" name="QC_7_AS.463_1#2306d58b6?vja=1&amp;pid=2af6a0819&amp;color=0,0,0&amp;vtp=1"/>
          <p:cNvSpPr/>
          <p:nvPr/>
        </p:nvSpPr>
        <p:spPr>
          <a:xfrm>
            <a:off x="722376" y="28398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推理判断题。根据第三段内容并结合全文内容可知，本文主要讲述了方言的各种文化形式及其在文学作品当中的应用，以此来告诉我们方言具有重要的文化意义，我们应该保护方言。再根据“According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statistics,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instances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Nanjing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dialect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masterpiece.”可知，《红楼梦》中使用的南京话很多，故第三段提到《红楼梦》中的方言使用是为了强调人们在文学作品中对方言的广泛使用。故选B项。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4_1#d6673a13d?vja=1&amp;pid=2af6a081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column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5_1#d6673a13d.bracket?vja=1&amp;pid=2af6a0819&amp;color=0,0,0&amp;vpa=215&amp;vtp=1"/>
          <p:cNvSpPr/>
          <p:nvPr/>
        </p:nvSpPr>
        <p:spPr>
          <a:xfrm>
            <a:off x="83058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64_2#d6673a13d.choices?vja=1&amp;pid=2af6a0819&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3234055" algn="l"/>
                <a:tab pos="5769610" algn="l"/>
                <a:tab pos="821626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endParaRPr lang="en-US" altLang="zh-CN" sz="2000" dirty="0"/>
          </a:p>
        </p:txBody>
      </p:sp>
      <p:sp>
        <p:nvSpPr>
          <p:cNvPr id="5" name="QC_7_AS.466_1#d6673a13d?vja=1&amp;pid=2af6a0819&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推理判断题。根据全文内容可知，本文主要讨论了方言的重要性，并告诉我们应该保护和传承方言，这些内容更有可能在文化栏目出现。故选B项。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66_2#d6673a13d?vja=1&amp;pid=2af6a0819&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466_3#d6673a13d?vja=1&amp;pid=2af6a0819&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60320" y="1384124"/>
            <a:ext cx="7077456" cy="2331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466_4#d6673a13d?vja=1&amp;pid=2af6a0819&amp;color=0,0,0&amp;mp=1&amp;vtp=1"/>
          <p:cNvSpPr/>
          <p:nvPr/>
        </p:nvSpPr>
        <p:spPr>
          <a:xfrm>
            <a:off x="722376" y="3847924"/>
            <a:ext cx="10966450" cy="351409"/>
          </a:xfrm>
          <a:prstGeom prst="rect">
            <a:avLst/>
          </a:prstGeom>
          <a:noFill/>
        </p:spPr>
        <p:txBody>
          <a:bodyPr wrap="square" lIns="0" tIns="0" rIns="0" bIns="0" rtlCol="0" anchor="t"/>
          <a:lstStyle/>
          <a:p>
            <a:pPr algn="l">
              <a:lnSpc>
                <a:spcPct val="125000"/>
              </a:lnSpc>
            </a:pPr>
            <a:r>
              <a:rPr lang="en-US" altLang="zh-CN" sz="2000" b="1"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为实现方言的记录和保护，创造一个方言能够实现一段时期的发展和繁荣的语言环境至关重要。</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8911118a.fixed?vja=1&amp;pid=fe4db7fde&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c8911118a.fixed?vja=1&amp;pid=fe4db7fde&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c8911118a.fixed?vja=1&amp;pid=fe4db7fde&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c8911118a.fixed?vja=1&amp;pid=fe4db7fde&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7_1#c2ad5c926?vja=1&amp;pid=1325aa2f9&amp;color=0,0,0&amp;vtp=1&amp;bt=1"/>
          <p:cNvSpPr/>
          <p:nvPr/>
        </p:nvSpPr>
        <p:spPr>
          <a:xfrm>
            <a:off x="722376" y="900000"/>
            <a:ext cx="10753344" cy="4152202"/>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[安徽省十联考2024高二期末]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commodity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（商品）,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gold”.Soldiers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“salarium”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（不发展的）.Like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descendant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（派生物）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Tree>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7_2#c2ad5c926?vja=1&amp;pid=1325aa2f9&amp;color=0,0,0&amp;mp=1&amp;vtp=1&amp;bt=1"/>
          <p:cNvSpPr/>
          <p:nvPr/>
        </p:nvSpPr>
        <p:spPr>
          <a:xfrm>
            <a:off x="722376" y="896112"/>
            <a:ext cx="10753344" cy="3390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linguists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fossils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palaeontologists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（化石学家）.This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Tree>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7_3#c2ad5c926?vja=1&amp;pid=1325aa2f9&amp;color=0,0,0&amp;mp=1&amp;vtp=1&amp;bt=1"/>
          <p:cNvSpPr/>
          <p:nvPr/>
        </p:nvSpPr>
        <p:spPr>
          <a:xfrm>
            <a:off x="722376" y="896112"/>
            <a:ext cx="10753344" cy="3009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linguists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
        <p:nvSpPr>
          <p:cNvPr id="3" name="QM_6_EX.468_1#c2ad5c926?vja=1&amp;pid=1325aa2f9&amp;color=0,0,0&amp;vtp=1"/>
          <p:cNvSpPr/>
          <p:nvPr/>
        </p:nvSpPr>
        <p:spPr>
          <a:xfrm>
            <a:off x="722376" y="3950398"/>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本文是一篇说明文。文章主要介绍了语言的发展进化与物种进化有众多相似之处，语言学家从研究自然物种演变的“物种树”中获取灵感，创建了“语言树”。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9_1#56b91cf07?vja=1&amp;pid=c2ad5c92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0_1#56b91cf07.bracket?vja=1&amp;pid=c2ad5c926&amp;color=0,0,0&amp;vpa=216&amp;vtp=1"/>
          <p:cNvSpPr/>
          <p:nvPr/>
        </p:nvSpPr>
        <p:spPr>
          <a:xfrm>
            <a:off x="83058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69_2#56b91cf07.choices?vja=1&amp;pid=c2ad5c926&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linguistic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endParaRPr lang="en-US" altLang="zh-CN" sz="2000" dirty="0"/>
          </a:p>
        </p:txBody>
      </p:sp>
      <p:sp>
        <p:nvSpPr>
          <p:cNvPr id="5" name="QC_7_AS.471_1#56b91cf07?vja=1&amp;pid=c2ad5c926&amp;color=0,0,0&amp;vtp=1"/>
          <p:cNvSpPr/>
          <p:nvPr/>
        </p:nvSpPr>
        <p:spPr>
          <a:xfrm>
            <a:off x="722376" y="2839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第一段介绍了英语中“salary”一词的由来；下文介绍了语言的发展进化同物种进化之间的相似之处，这些相似之处启发语言学家创建类似于“物种树”的“语言树”，以推进对语言的研究。由此可推知，作者在第一段提及“salary”是为了说明语言在不断发展进化。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8_1#5cd2f9610?vja=1&amp;pid=36d6871dd&amp;color=0,0,0&amp;mp=1&amp;vtp=1&amp;bt=1"/>
          <p:cNvSpPr/>
          <p:nvPr/>
        </p:nvSpPr>
        <p:spPr>
          <a:xfrm>
            <a:off x="722376" y="900000"/>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4.当按照说明服用这种药物时，它的副作用更少。（状语从句的省略）</a:t>
            </a:r>
            <a:endParaRPr lang="en-US" altLang="zh-CN" sz="2000" dirty="0"/>
          </a:p>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endParaRPr lang="en-US" altLang="zh-CN" sz="2000" dirty="0"/>
          </a:p>
        </p:txBody>
      </p:sp>
      <p:sp>
        <p:nvSpPr>
          <p:cNvPr id="3" name="QB_6_AN.49_1#5cd2f9610.blank?vja=1&amp;pid=36d6871dd&amp;color=0,0,0&amp;mp=1&amp;vpa=25&amp;vtp=1"/>
          <p:cNvSpPr/>
          <p:nvPr/>
        </p:nvSpPr>
        <p:spPr>
          <a:xfrm>
            <a:off x="1516126" y="1242900"/>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taken</a:t>
            </a:r>
            <a:endParaRPr lang="en-US" altLang="zh-CN" sz="2000" dirty="0"/>
          </a:p>
        </p:txBody>
      </p:sp>
      <p:sp>
        <p:nvSpPr>
          <p:cNvPr id="4" name="QB_6_AN.50_1#5cd2f9610.blank?vja=1&amp;pid=36d6871dd&amp;color=0,0,0&amp;mp=1&amp;vpa=26&amp;vtp=1"/>
          <p:cNvSpPr/>
          <p:nvPr/>
        </p:nvSpPr>
        <p:spPr>
          <a:xfrm>
            <a:off x="2430526" y="1230200"/>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according</a:t>
            </a:r>
            <a:endParaRPr lang="en-US" altLang="zh-CN" sz="2000" dirty="0"/>
          </a:p>
        </p:txBody>
      </p:sp>
      <p:sp>
        <p:nvSpPr>
          <p:cNvPr id="5" name="QB_6_AN.51_1#5cd2f9610.blank?vja=1&amp;pid=36d6871dd&amp;color=0,0,0&amp;mp=1&amp;vpa=27&amp;vtp=1"/>
          <p:cNvSpPr/>
          <p:nvPr/>
        </p:nvSpPr>
        <p:spPr>
          <a:xfrm>
            <a:off x="3789426" y="1242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B_6_AN.52_1#5cd2f9610.blank?vja=1&amp;pid=36d6871dd&amp;color=0,0,0&amp;mp=1&amp;vpa=28&amp;vtp=1"/>
          <p:cNvSpPr/>
          <p:nvPr/>
        </p:nvSpPr>
        <p:spPr>
          <a:xfrm>
            <a:off x="4297426" y="1242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B_6_AN.53_1#5cd2f9610.blank?vja=1&amp;pid=36d6871dd&amp;color=0,0,0&amp;mp=1&amp;vpa=29&amp;vtp=1"/>
          <p:cNvSpPr/>
          <p:nvPr/>
        </p:nvSpPr>
        <p:spPr>
          <a:xfrm>
            <a:off x="4919726" y="1242900"/>
            <a:ext cx="23066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directions/instructions</a:t>
            </a:r>
            <a:endParaRPr lang="en-US" altLang="zh-CN" sz="2000" dirty="0"/>
          </a:p>
        </p:txBody>
      </p:sp>
      <p:sp>
        <p:nvSpPr>
          <p:cNvPr id="8" name="QB_6_AS.54_1#5cd2f9610?vja=1&amp;pid=36d6871dd&amp;color=0,0,0&amp;vtp=1"/>
          <p:cNvSpPr/>
          <p:nvPr/>
        </p:nvSpPr>
        <p:spPr>
          <a:xfrm>
            <a:off x="722376" y="1709371"/>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当状语从句的主语与主句主语一致且从句谓语中有动词be时，可以省略从句的主语和动词be，完整从句为When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drug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directions/instructions。</a:t>
            </a:r>
            <a:endParaRPr lang="en-US" altLang="zh-CN" sz="2200" dirty="0"/>
          </a:p>
        </p:txBody>
      </p:sp>
      <p:sp>
        <p:nvSpPr>
          <p:cNvPr id="9" name="QB_6_BD.55_1#3d5cdc48b?vja=1&amp;pid=36d6871dd&amp;color=0,0,0&amp;vtp=1"/>
          <p:cNvSpPr/>
          <p:nvPr/>
        </p:nvSpPr>
        <p:spPr>
          <a:xfrm>
            <a:off x="722376" y="2522171"/>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5.代沟会导致误解，引起父母和孩子之间的摩擦。</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misunderstandings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B_6_AN.56_1#3d5cdc48b.blank?vja=1&amp;pid=36d6871dd&amp;color=0,0,0&amp;vpa=30&amp;vtp=1"/>
          <p:cNvSpPr/>
          <p:nvPr/>
        </p:nvSpPr>
        <p:spPr>
          <a:xfrm>
            <a:off x="7332218" y="2865071"/>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cause</a:t>
            </a:r>
            <a:endParaRPr lang="en-US" altLang="zh-CN" sz="2000" dirty="0"/>
          </a:p>
        </p:txBody>
      </p:sp>
      <p:sp>
        <p:nvSpPr>
          <p:cNvPr id="11" name="QB_6_AN.57_1#3d5cdc48b.blank?vja=1&amp;pid=36d6871dd&amp;color=0,0,0&amp;vpa=31&amp;vtp=1"/>
          <p:cNvSpPr/>
          <p:nvPr/>
        </p:nvSpPr>
        <p:spPr>
          <a:xfrm>
            <a:off x="8301292" y="2865071"/>
            <a:ext cx="801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friction</a:t>
            </a:r>
            <a:endParaRPr lang="en-US" altLang="zh-CN" sz="2000" dirty="0"/>
          </a:p>
        </p:txBody>
      </p:sp>
      <p:sp>
        <p:nvSpPr>
          <p:cNvPr id="12" name="QB_6_AN.58_1#3d5cdc48b.blank?vja=1&amp;pid=36d6871dd&amp;color=0,0,0&amp;vpa=32&amp;vtp=1"/>
          <p:cNvSpPr/>
          <p:nvPr/>
        </p:nvSpPr>
        <p:spPr>
          <a:xfrm>
            <a:off x="9435465" y="2865071"/>
            <a:ext cx="903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between</a:t>
            </a:r>
            <a:endParaRPr lang="en-US" altLang="zh-CN" sz="2000" dirty="0"/>
          </a:p>
        </p:txBody>
      </p:sp>
      <p:sp>
        <p:nvSpPr>
          <p:cNvPr id="13" name="QB_6_AN.59_1#3d5cdc48b.blank?vja=1&amp;pid=36d6871dd&amp;color=0,0,0&amp;vpa=33&amp;vtp=1"/>
          <p:cNvSpPr/>
          <p:nvPr/>
        </p:nvSpPr>
        <p:spPr>
          <a:xfrm>
            <a:off x="10607739" y="2852371"/>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parents</a:t>
            </a:r>
            <a:endParaRPr lang="en-US" altLang="zh-CN" sz="2000" dirty="0"/>
          </a:p>
        </p:txBody>
      </p:sp>
      <p:sp>
        <p:nvSpPr>
          <p:cNvPr id="14" name="QB_6_AN.60_1#3d5cdc48b.blank?vja=1&amp;pid=36d6871dd&amp;color=0,0,0&amp;vpa=34&amp;vtp=1"/>
          <p:cNvSpPr/>
          <p:nvPr/>
        </p:nvSpPr>
        <p:spPr>
          <a:xfrm>
            <a:off x="808101" y="3246071"/>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5" name="QB_6_AN.61_1#3d5cdc48b.blank?vja=1&amp;pid=36d6871dd&amp;color=0,0,0&amp;vpa=35&amp;vtp=1"/>
          <p:cNvSpPr/>
          <p:nvPr/>
        </p:nvSpPr>
        <p:spPr>
          <a:xfrm>
            <a:off x="1532001" y="3246071"/>
            <a:ext cx="1379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children/kids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5">
                                            <p:bg/>
                                          </p:spTgt>
                                        </p:tgtEl>
                                        <p:attrNameLst>
                                          <p:attrName>style.visibility</p:attrName>
                                        </p:attrNameLst>
                                      </p:cBhvr>
                                      <p:to>
                                        <p:strVal val="visible"/>
                                      </p:to>
                                    </p:set>
                                    <p:animEffect transition="in" filter="fade">
                                      <p:cBhvr>
                                        <p:cTn id="95" dur="500"/>
                                        <p:tgtEl>
                                          <p:spTgt spid="15">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5">
                                            <p:txEl>
                                              <p:pRg st="0" end="0"/>
                                            </p:txEl>
                                          </p:spTgt>
                                        </p:tgtEl>
                                        <p:attrNameLst>
                                          <p:attrName>style.visibility</p:attrName>
                                        </p:attrNameLst>
                                      </p:cBhvr>
                                      <p:to>
                                        <p:strVal val="visible"/>
                                      </p:to>
                                    </p:set>
                                    <p:animEffect transition="in" filter="fade">
                                      <p:cBhvr>
                                        <p:cTn id="98"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4" grpId="0" animBg="1" build="p"/>
      <p:bldP spid="15"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2_1#1ca47b063?vja=1&amp;pid=c2ad5c92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3_1#1ca47b063.bracket?vja=1&amp;pid=c2ad5c926&amp;color=0,0,0&amp;vpa=217&amp;vtp=1"/>
          <p:cNvSpPr/>
          <p:nvPr/>
        </p:nvSpPr>
        <p:spPr>
          <a:xfrm>
            <a:off x="53896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72_2#1ca47b063.choices?vja=1&amp;pid=c2ad5c926&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C.Human-caused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accelerating.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endParaRPr lang="en-US" altLang="zh-CN" sz="2000" dirty="0"/>
          </a:p>
        </p:txBody>
      </p:sp>
      <p:sp>
        <p:nvSpPr>
          <p:cNvPr id="5" name="QC_7_AS.474_1#1ca47b063?vja=1&amp;pid=c2ad5c926&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extinct,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too.”可知，就像物种一样，语言也会随着时间的推移而变化，有时会像物种一样，产生几种派生语言。除此之外，语言也会像物种一样灭绝。由此可知，物种和语言有很多相似之处。故选B项。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5_1#ee411b4e4?vja=1&amp;pid=c2ad5c92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6_1#ee411b4e4.bracket?vja=1&amp;pid=c2ad5c926&amp;color=0,0,0&amp;vpa=218&amp;vtp=1"/>
          <p:cNvSpPr/>
          <p:nvPr/>
        </p:nvSpPr>
        <p:spPr>
          <a:xfrm>
            <a:off x="74184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75_2#ee411b4e4.choices?vja=1&amp;pid=c2ad5c926&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linguists.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biologists.</a:t>
            </a:r>
            <a:endParaRPr lang="en-US" altLang="zh-CN" sz="2000" dirty="0"/>
          </a:p>
        </p:txBody>
      </p:sp>
      <p:sp>
        <p:nvSpPr>
          <p:cNvPr id="5" name="QC_7_AS.477_1#ee411b4e4?vja=1&amp;pid=c2ad5c926&amp;color=0,0,0&amp;vtp=1"/>
          <p:cNvSpPr/>
          <p:nvPr/>
        </p:nvSpPr>
        <p:spPr>
          <a:xfrm>
            <a:off x="722376" y="2077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四、五段内容可知，语言进化与物种进化有很多相似之处，因此一些语言学家也会经常使用与进化生物学家使用的工具相似的工具。其中，语言学家从“物种树”这一生物学研究工具得到启发，创建了“语言树”以进行语言学方面的研究，这可以促进语言学家的研究。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8_1#15ff7ab4b?vja=1&amp;pid=c2ad5c92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9_1#15ff7ab4b.bracket?vja=1&amp;pid=c2ad5c926&amp;color=0,0,0&amp;vpa=219&amp;vtp=1"/>
          <p:cNvSpPr/>
          <p:nvPr/>
        </p:nvSpPr>
        <p:spPr>
          <a:xfrm>
            <a:off x="55404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78_2#15ff7ab4b.choices?vja=1&amp;pid=c2ad5c926&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C.Salt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Linguists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Biology</a:t>
            </a:r>
            <a:endParaRPr lang="en-US" altLang="zh-CN" sz="2000" dirty="0"/>
          </a:p>
        </p:txBody>
      </p:sp>
      <p:sp>
        <p:nvSpPr>
          <p:cNvPr id="5" name="QC_7_AS.480_1#15ff7ab4b?vja=1&amp;pid=c2ad5c926&amp;color=0,0,0&amp;vtp=1"/>
          <p:cNvSpPr/>
          <p:nvPr/>
        </p:nvSpPr>
        <p:spPr>
          <a:xfrm>
            <a:off x="722376" y="2839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作者在第一段以英语中“salary”一词演变的例子说明了语言也在进化，进而引起下文对物种和语言的相似之处的介绍，而且受生物学领域研究工具“物种树”的启发，语言学家创建“语言树”来推动语言的研究。D项能概括本文大意。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1_1#02a82f3a1?vja=1&amp;pid=1325aa2f9&amp;color=0,0,0&amp;vtp=1&amp;bt=1"/>
          <p:cNvSpPr/>
          <p:nvPr/>
        </p:nvSpPr>
        <p:spPr>
          <a:xfrm>
            <a:off x="722376" y="900000"/>
            <a:ext cx="10753344" cy="4919853"/>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[中国人民大学附属中学2025高二月考]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Michael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1_1#02a82f3a1?vja=1&amp;pid=1325aa2f9&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（探究）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endParaRPr lang="en-US" altLang="zh-CN" sz="2000" dirty="0"/>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1_1#02a82f3a1?vja=1&amp;pid=1325aa2f9&amp;color=0,0,0&amp;vtp=1&amp;bt=1"/>
          <p:cNvSpPr/>
          <p:nvPr/>
        </p:nvSpPr>
        <p:spPr>
          <a:xfrm>
            <a:off x="722376" y="900000"/>
            <a:ext cx="10753344" cy="72625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482_1#02a82f3a1?vja=1&amp;pid=1325aa2f9&amp;color=0,0,0&amp;vtp=1"/>
          <p:cNvSpPr/>
          <p:nvPr/>
        </p:nvSpPr>
        <p:spPr>
          <a:xfrm>
            <a:off x="722376" y="1674050"/>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本文是一篇议论文。文章探讨了友谊的本质，挑战了“朋友是性格合拍或相似之人”的普遍观念。通过引用研究和深入的心理分析，作者提出，友谊或许更多地建立在陪伴和相互支持之上，而非深入的了解。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3_1#bd1adf636?vja=1&amp;pid=02a82f3a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4_1#bd1adf636.bracket?vja=1&amp;pid=02a82f3a1&amp;color=0,0,0&amp;vpa=220&amp;vtp=1"/>
          <p:cNvSpPr/>
          <p:nvPr/>
        </p:nvSpPr>
        <p:spPr>
          <a:xfrm>
            <a:off x="97933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83_2#bd1adf636.choices?vja=1&amp;pid=02a82f3a1&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p:txBody>
      </p:sp>
      <p:sp>
        <p:nvSpPr>
          <p:cNvPr id="5" name="QC_7_AS.485_1#bd1adf636?vja=1&amp;pid=02a82f3a1&amp;color=0,0,0&amp;vtp=1"/>
          <p:cNvSpPr/>
          <p:nvPr/>
        </p:nvSpPr>
        <p:spPr>
          <a:xfrm>
            <a:off x="722376" y="2077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可知，作者开篇描述了一个矛盾的现象：自己非常喜欢朋友，但朋友们的某些行为却时常让他感到震惊。第二段作者则是先提出了一个人们普遍认同的观念，然后再提出本文需要探讨的核心话题，即友谊的本质到底是什么。由此可知，作者提到两个朋友的故事是为了引出第二段的普遍观念和本文探讨的话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6_1#8525641f5?vja=1&amp;pid=02a82f3a1&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7_1#8525641f5.bracket?vja=1&amp;pid=02a82f3a1&amp;color=0,0,0&amp;mp=1&amp;vpa=221&amp;vtp=1"/>
          <p:cNvSpPr/>
          <p:nvPr/>
        </p:nvSpPr>
        <p:spPr>
          <a:xfrm>
            <a:off x="81645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86_2#8525641f5.choices?vja=1&amp;pid=02a82f3a1&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884805" algn="l"/>
                <a:tab pos="5515610" algn="l"/>
                <a:tab pos="841311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endParaRPr lang="en-US" altLang="zh-CN" sz="2000" dirty="0"/>
          </a:p>
        </p:txBody>
      </p:sp>
      <p:sp>
        <p:nvSpPr>
          <p:cNvPr id="5" name="QC_7_AS.488_1#8525641f5?vja=1&amp;pid=02a82f3a1&amp;color=0,0,0&amp;vtp=1"/>
          <p:cNvSpPr/>
          <p:nvPr/>
        </p:nvSpPr>
        <p:spPr>
          <a:xfrm>
            <a:off x="722376" y="1696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词义猜测题。根据第四段中的many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iarity可知，画线词前的内容讲到友谊带来的许多好处不一定来自对朋友的完全熟悉，画线词所在部分则提到“它们”更多来自可靠的特质。由此可知，此处的they是指前半句中提到的“友谊的好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9_1#a921b893e?vja=1&amp;pid=02a82f3a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0_1#a921b893e.bracket?vja=1&amp;pid=02a82f3a1&amp;color=0,0,0&amp;vpa=222&amp;vtp=1"/>
          <p:cNvSpPr/>
          <p:nvPr/>
        </p:nvSpPr>
        <p:spPr>
          <a:xfrm>
            <a:off x="58261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89_2#a921b893e.choices?vja=1&amp;pid=02a82f3a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5" name="QC_7_AS.491_1#a921b893e?vja=1&amp;pid=02a82f3a1&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推理判断题。根据第三段中的“Numerous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striking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deepens.”和“Two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ignorant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可知，我们通常会高估朋友与自己观点一致的程度，并且这个问题并不会随着友谊加深而减轻，两个人可能会成为亲密的朋友，却对彼此内心的大部分领域无法完全了解。由此可知，亲密的友谊并不等同于深入的了解或相似的个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2_1#cb2628a95?vja=1&amp;pid=02a82f3a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3_1#cb2628a95.bracket?vja=1&amp;pid=02a82f3a1&amp;color=0,0,0&amp;vpa=223&amp;vtp=1"/>
          <p:cNvSpPr/>
          <p:nvPr/>
        </p:nvSpPr>
        <p:spPr>
          <a:xfrm>
            <a:off x="81185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92_2#cb2628a95.choices?vja=1&amp;pid=02a82f3a1&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5" name="QC_7_AS.494_1#cb2628a95?vja=1&amp;pid=02a82f3a1&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推理判断题。根据最后一段中的“Perhaps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faults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weaken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friendship.”可知，作者认为理想的友谊是默契地彼此陪伴、保持尊重、不进行可能伤害友谊的深度探究，不追求完全的透明和深入的了解。由此可推知，作者可能会接受“做朋友但保持距离”这种说法。故选A项。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ags/tag1.xml><?xml version="1.0" encoding="utf-8"?>
<p:tagLst xmlns:p="http://schemas.openxmlformats.org/presentationml/2006/main">
  <p:tag name="KSO_WM_DIAGRAM_VIRTUALLY_FRAME" val="{&quot;height&quot;:409.69992125984254,&quot;left&quot;:56.879999999999995,&quot;top&quot;:67.56007874015748,&quot;width&quot;:846.72}"/>
</p:tagLst>
</file>

<file path=ppt/tags/tag10.xml><?xml version="1.0" encoding="utf-8"?>
<p:tagLst xmlns:p="http://schemas.openxmlformats.org/presentationml/2006/main">
  <p:tag name="commondata" val="eyJoZGlkIjoiNjhhYWY1ZDI1YzRkNGVjYWI0NWZjZGI3NGRlMmEyZDcifQ=="/>
</p:tagLst>
</file>

<file path=ppt/tags/tag2.xml><?xml version="1.0" encoding="utf-8"?>
<p:tagLst xmlns:p="http://schemas.openxmlformats.org/presentationml/2006/main">
  <p:tag name="KSO_WM_DIAGRAM_VIRTUALLY_FRAME" val="{&quot;height&quot;:409.69992125984254,&quot;left&quot;:56.879999999999995,&quot;top&quot;:67.56007874015748,&quot;width&quot;:846.72}"/>
</p:tagLst>
</file>

<file path=ppt/tags/tag3.xml><?xml version="1.0" encoding="utf-8"?>
<p:tagLst xmlns:p="http://schemas.openxmlformats.org/presentationml/2006/main">
  <p:tag name="KSO_WM_DIAGRAM_VIRTUALLY_FRAME" val="{&quot;height&quot;:409.69992125984254,&quot;left&quot;:56.879999999999995,&quot;top&quot;:67.56007874015748,&quot;width&quot;:846.72}"/>
</p:tagLst>
</file>

<file path=ppt/tags/tag4.xml><?xml version="1.0" encoding="utf-8"?>
<p:tagLst xmlns:p="http://schemas.openxmlformats.org/presentationml/2006/main">
  <p:tag name="KSO_WM_DIAGRAM_VIRTUALLY_FRAME" val="{&quot;height&quot;:409.69992125984254,&quot;left&quot;:56.879999999999995,&quot;top&quot;:67.56007874015748,&quot;width&quot;:846.72}"/>
</p:tagLst>
</file>

<file path=ppt/tags/tag5.xml><?xml version="1.0" encoding="utf-8"?>
<p:tagLst xmlns:p="http://schemas.openxmlformats.org/presentationml/2006/main">
  <p:tag name="KSO_WM_DIAGRAM_VIRTUALLY_FRAME" val="{&quot;height&quot;:409.69992125984254,&quot;left&quot;:56.879999999999995,&quot;top&quot;:67.56007874015748,&quot;width&quot;:846.72}"/>
</p:tagLst>
</file>

<file path=ppt/tags/tag6.xml><?xml version="1.0" encoding="utf-8"?>
<p:tagLst xmlns:p="http://schemas.openxmlformats.org/presentationml/2006/main">
  <p:tag name="KSO_WM_DIAGRAM_VIRTUALLY_FRAME" val="{&quot;height&quot;:409.69992125984254,&quot;left&quot;:56.879999999999995,&quot;top&quot;:67.56007874015748,&quot;width&quot;:846.72}"/>
</p:tagLst>
</file>

<file path=ppt/tags/tag7.xml><?xml version="1.0" encoding="utf-8"?>
<p:tagLst xmlns:p="http://schemas.openxmlformats.org/presentationml/2006/main">
  <p:tag name="KSO_WM_DIAGRAM_VIRTUALLY_FRAME" val="{&quot;height&quot;:409.69992125984254,&quot;left&quot;:56.879999999999995,&quot;top&quot;:67.56007874015748,&quot;width&quot;:846.72}"/>
</p:tagLst>
</file>

<file path=ppt/tags/tag8.xml><?xml version="1.0" encoding="utf-8"?>
<p:tagLst xmlns:p="http://schemas.openxmlformats.org/presentationml/2006/main">
  <p:tag name="KSO_WM_DIAGRAM_VIRTUALLY_FRAME" val="{&quot;height&quot;:409.69992125984254,&quot;left&quot;:56.879999999999995,&quot;top&quot;:67.56007874015748,&quot;width&quot;:846.72}"/>
</p:tagLst>
</file>

<file path=ppt/tags/tag9.xml><?xml version="1.0" encoding="utf-8"?>
<p:tagLst xmlns:p="http://schemas.openxmlformats.org/presentationml/2006/main">
  <p:tag name="KSO_WM_DIAGRAM_VIRTUALLY_FRAME" val="{&quot;height&quot;:409.69992125984254,&quot;left&quot;:56.879999999999995,&quot;top&quot;:67.56007874015748,&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70475</Words>
  <Application>WPS 演示</Application>
  <PresentationFormat>宽屏</PresentationFormat>
  <Paragraphs>1683</Paragraphs>
  <Slides>143</Slides>
  <Notes>135</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143</vt:i4>
      </vt:variant>
    </vt:vector>
  </HeadingPairs>
  <TitlesOfParts>
    <vt:vector size="165"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Cristina</cp:lastModifiedBy>
  <cp:revision>5</cp:revision>
  <dcterms:created xsi:type="dcterms:W3CDTF">2025-10-22T05:08:00Z</dcterms:created>
  <dcterms:modified xsi:type="dcterms:W3CDTF">2025-10-27T06:02:01Z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4C3BC715A3FB474FA75334B8B53683DB_12</vt:lpwstr>
  </property>
  <property fmtid="{D5CDD505-2E9C-101B-9397-08002B2CF9AE}" pid="3" name="KSOProductBuildVer">
    <vt:lpwstr>2052-12.1.0.18276</vt:lpwstr>
  </property>
</Properties>
</file>